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77" r:id="rId4"/>
    <p:sldId id="282" r:id="rId5"/>
    <p:sldId id="286" r:id="rId6"/>
    <p:sldId id="287" r:id="rId7"/>
    <p:sldId id="283" r:id="rId8"/>
    <p:sldId id="267" r:id="rId9"/>
    <p:sldId id="275" r:id="rId10"/>
    <p:sldId id="276" r:id="rId11"/>
    <p:sldId id="284" r:id="rId12"/>
    <p:sldId id="266" r:id="rId13"/>
    <p:sldId id="272" r:id="rId14"/>
    <p:sldId id="273" r:id="rId15"/>
    <p:sldId id="274" r:id="rId16"/>
    <p:sldId id="285" r:id="rId17"/>
    <p:sldId id="281" r:id="rId18"/>
    <p:sldId id="288" r:id="rId19"/>
    <p:sldId id="261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Wang" initials="MW" lastIdx="18" clrIdx="0">
    <p:extLst>
      <p:ext uri="{19B8F6BF-5375-455C-9EA6-DF929625EA0E}">
        <p15:presenceInfo xmlns:p15="http://schemas.microsoft.com/office/powerpoint/2012/main" userId="87966383af05cd05" providerId="Windows Live"/>
      </p:ext>
    </p:extLst>
  </p:cmAuthor>
  <p:cmAuthor id="2" name="Eleanor Warren-Thomas" initials="EW" lastIdx="15" clrIdx="1">
    <p:extLst>
      <p:ext uri="{19B8F6BF-5375-455C-9EA6-DF929625EA0E}">
        <p15:presenceInfo xmlns:p15="http://schemas.microsoft.com/office/powerpoint/2012/main" userId="S::lnw19btc@bangor.ac.uk::74279d41-47f4-4b35-bf64-5823212311f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561"/>
    <a:srgbClr val="459947"/>
    <a:srgbClr val="E6E6E6"/>
    <a:srgbClr val="5AA06E"/>
    <a:srgbClr val="268240"/>
    <a:srgbClr val="7BBC61"/>
    <a:srgbClr val="004F5B"/>
    <a:srgbClr val="3A6167"/>
    <a:srgbClr val="00634F"/>
    <a:srgbClr val="1E3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91080" autoAdjust="0"/>
  </p:normalViewPr>
  <p:slideViewPr>
    <p:cSldViewPr snapToGrid="0">
      <p:cViewPr varScale="1">
        <p:scale>
          <a:sx n="63" d="100"/>
          <a:sy n="63" d="100"/>
        </p:scale>
        <p:origin x="49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C7D3-53F5-4B67-BA57-5A29A24ED824}" type="datetimeFigureOut">
              <a:rPr lang="en-GB" smtClean="0"/>
              <a:t>16/05/2021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BBA7B-6FE8-44A8-AA67-F67840ED7DA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608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BBA7B-6FE8-44A8-AA67-F67840ED7DA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146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CCE60-6089-48E3-A001-32A28A77F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2D949-DD76-4215-9D9C-0BA25BBC9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5F82A-FD6B-4331-B0DC-23BCE9C1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126E-CE4A-4E07-AA66-623A454DA2CA}" type="datetimeFigureOut">
              <a:rPr lang="de-DE" smtClean="0"/>
              <a:t>16.05.2021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56DA5-0FF0-4087-AA26-5461DC9A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A1432-FD9B-4920-9D1E-FE6E2B0F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8408-9B4E-4963-9AB0-A69F93EE0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0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76E2C-A012-4F6B-8ADF-D5238D8C0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58D7D-487E-41E0-856D-8BE75B0CA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49F46-E3A5-42A1-A6F8-96A58515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126E-CE4A-4E07-AA66-623A454DA2CA}" type="datetimeFigureOut">
              <a:rPr lang="de-DE" smtClean="0"/>
              <a:t>16.05.2021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59B7B-6006-45F9-8365-9D9C38E1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DFA1B-E72C-40C6-A5FE-3D3C6D0E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8408-9B4E-4963-9AB0-A69F93EE0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08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304DA5-774B-470A-AA57-AFEA7CF8B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7F745-C6EA-4C02-BEB4-147ACC6DD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6F3F2-527C-4338-B5B5-A27A3DA1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126E-CE4A-4E07-AA66-623A454DA2CA}" type="datetimeFigureOut">
              <a:rPr lang="de-DE" smtClean="0"/>
              <a:t>16.05.2021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4D5C5-8B43-4BC0-A40C-CF782EBEE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BE14E-590E-44D8-B9C0-3997BBA7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8408-9B4E-4963-9AB0-A69F93EE0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50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753E0-F14F-4EBD-928E-B26C536B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3A11C-F0BC-4D06-A8F2-BF6F9225E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E3B33-1F49-47FB-909C-BB3DC8ECC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126E-CE4A-4E07-AA66-623A454DA2CA}" type="datetimeFigureOut">
              <a:rPr lang="de-DE" smtClean="0"/>
              <a:t>16.05.2021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DD51F-4A8A-4146-B1C1-CC92073C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2AAF8-361F-45C1-9A99-4423EADD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8408-9B4E-4963-9AB0-A69F93EE0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31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575E-9267-4E46-AD52-AD1A571C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3175F-99F4-4FA9-9FBB-8BE9A6CEE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EE315-B4EC-4570-B849-10B9EAD1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126E-CE4A-4E07-AA66-623A454DA2CA}" type="datetimeFigureOut">
              <a:rPr lang="de-DE" smtClean="0"/>
              <a:t>16.05.2021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59E18-3E92-4E53-9642-18691F254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51325-0DE6-4E8F-BE3D-82DC0497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8408-9B4E-4963-9AB0-A69F93EE0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07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E40A-E5E6-464C-9180-609BC770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04BE7-C7D7-40CA-82FF-84C14A38E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404A4-C4B0-421A-A74F-F165C8E6A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A884D-AD4A-420B-B4FD-BA46269E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126E-CE4A-4E07-AA66-623A454DA2CA}" type="datetimeFigureOut">
              <a:rPr lang="de-DE" smtClean="0"/>
              <a:t>16.05.2021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E38FE-EF49-41CC-BE56-5C5AF3F6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E4C9E-9C92-4CB4-A205-6EE9F8A3C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8408-9B4E-4963-9AB0-A69F93EE0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17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22D98-6827-468E-BC5D-02219555E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EE3F4-EF6D-4E2A-B236-D9DBA8134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7D9AF-557D-4D47-8483-FD2BE2384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DD80F7-5226-471E-A922-68D565F12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C8E52-70CE-4EE9-A251-C1FD9D9FAC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377DC6-B001-4403-A5DC-9C8D5D0D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126E-CE4A-4E07-AA66-623A454DA2CA}" type="datetimeFigureOut">
              <a:rPr lang="de-DE" smtClean="0"/>
              <a:t>16.05.2021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C3DA4-B6EB-4C2E-BEBA-96488C0B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A65DA-D00F-4DE1-A4CA-308AD318B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8408-9B4E-4963-9AB0-A69F93EE0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81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C5206-AC8D-4009-8011-5A3F875C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97F08-3DD8-4FEA-89DA-CF3792A5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126E-CE4A-4E07-AA66-623A454DA2CA}" type="datetimeFigureOut">
              <a:rPr lang="de-DE" smtClean="0"/>
              <a:t>16.05.2021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88730-D187-47E8-903E-98368897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B2358-D859-450F-A097-98479AE3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8408-9B4E-4963-9AB0-A69F93EE0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5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61C0B-2B21-4BCD-8E6C-DF14227D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126E-CE4A-4E07-AA66-623A454DA2CA}" type="datetimeFigureOut">
              <a:rPr lang="de-DE" smtClean="0"/>
              <a:t>16.05.2021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4BC92-E27B-49D5-B13C-C45A4FD9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A37D4-30D2-4C52-8DEF-C80164A7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8408-9B4E-4963-9AB0-A69F93EE0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074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EE64C-70EC-49F4-BAF7-5338E012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2B279-E8BD-450B-8949-591FD4B64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955B2-F632-40A6-86E0-55C8717FD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63265-E947-4FCB-BB39-840D3FEA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126E-CE4A-4E07-AA66-623A454DA2CA}" type="datetimeFigureOut">
              <a:rPr lang="de-DE" smtClean="0"/>
              <a:t>16.05.2021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106E4-6AB9-44A9-B5F7-539AE4EE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F3C70-3CAD-4778-9E90-0A3ADB9E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8408-9B4E-4963-9AB0-A69F93EE0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91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CF80-D65F-4E99-B760-E1CD1454B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46474C-555C-4EFE-A7B9-5AAC57C60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FB8D1-B7C2-4671-AC3E-D462B3F97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ED1A8-8AA8-4C71-939B-8E08C5CDE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126E-CE4A-4E07-AA66-623A454DA2CA}" type="datetimeFigureOut">
              <a:rPr lang="de-DE" smtClean="0"/>
              <a:t>16.05.2021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099881-24C2-435C-BED7-18A719E2F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15C19-63F4-473F-A27B-F29ECDA5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88408-9B4E-4963-9AB0-A69F93EE0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475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E6E184-A49F-43DD-911A-8E8B0DC41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A0496-0C0E-4EDA-AD45-78CE5BB49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72286-8871-4B95-AC95-7F433E6A4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0126E-CE4A-4E07-AA66-623A454DA2CA}" type="datetimeFigureOut">
              <a:rPr lang="de-DE" smtClean="0"/>
              <a:t>16.05.2021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CC93B-19D0-4CA6-9E4B-D8119952B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09B54-0CF1-4D1A-A4AB-9411DC732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88408-9B4E-4963-9AB0-A69F93EE0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39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35F2CE-7A7F-4AAB-BF17-891FD601E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6" b="22069"/>
          <a:stretch/>
        </p:blipFill>
        <p:spPr>
          <a:xfrm>
            <a:off x="20" y="-101602"/>
            <a:ext cx="12191980" cy="6959601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14FD92-C317-4E14-88B4-15FA43AB9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2910" y="3074819"/>
            <a:ext cx="4504996" cy="183405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E3637"/>
                </a:solidFill>
                <a:latin typeface="FreightSansProBold-Regular"/>
              </a:rPr>
              <a:t>Assoc. Professor </a:t>
            </a:r>
            <a:br>
              <a:rPr lang="en-US" sz="2800" dirty="0">
                <a:solidFill>
                  <a:srgbClr val="1E3637"/>
                </a:solidFill>
                <a:latin typeface="FreightSansProBold-Regular"/>
              </a:rPr>
            </a:br>
            <a:r>
              <a:rPr lang="en-US" sz="4400" b="1" dirty="0">
                <a:solidFill>
                  <a:srgbClr val="1E3637"/>
                </a:solidFill>
                <a:latin typeface="FreightSansProBold-Regular"/>
              </a:rPr>
              <a:t>Thomas Cherico</a:t>
            </a:r>
            <a:br>
              <a:rPr lang="en-US" sz="4400" b="1" dirty="0">
                <a:solidFill>
                  <a:srgbClr val="1E3637"/>
                </a:solidFill>
                <a:latin typeface="FreightSansProBold-Regular"/>
              </a:rPr>
            </a:br>
            <a:r>
              <a:rPr lang="en-US" sz="4400" b="1" dirty="0">
                <a:solidFill>
                  <a:srgbClr val="1E3637"/>
                </a:solidFill>
                <a:latin typeface="FreightSansProBold-Regular"/>
              </a:rPr>
              <a:t>Wanger</a:t>
            </a:r>
            <a:endParaRPr lang="de-DE" sz="4400" b="1" dirty="0">
              <a:solidFill>
                <a:srgbClr val="1E3637"/>
              </a:solidFill>
              <a:latin typeface="FreightSansProBold-Regular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7B96CA-5550-430C-8614-2A46A1BA7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1718" y="5364438"/>
            <a:ext cx="4330262" cy="1102863"/>
          </a:xfrm>
        </p:spPr>
        <p:txBody>
          <a:bodyPr>
            <a:normAutofit fontScale="32500" lnSpcReduction="20000"/>
          </a:bodyPr>
          <a:lstStyle/>
          <a:p>
            <a:r>
              <a:rPr lang="en-US" sz="8000" dirty="0">
                <a:solidFill>
                  <a:srgbClr val="1E3637"/>
                </a:solidFill>
                <a:latin typeface="FreightSansProBold-Regular"/>
              </a:rPr>
              <a:t>Westlake University, China &amp; </a:t>
            </a:r>
          </a:p>
          <a:p>
            <a:r>
              <a:rPr lang="en-US" sz="8000" dirty="0">
                <a:solidFill>
                  <a:srgbClr val="1E3637"/>
                </a:solidFill>
                <a:latin typeface="FreightSansProBold-Regular"/>
              </a:rPr>
              <a:t>Global Agroforestry Network</a:t>
            </a:r>
            <a:endParaRPr lang="de-DE" sz="2000" dirty="0">
              <a:solidFill>
                <a:srgbClr val="1E3637"/>
              </a:solidFill>
              <a:latin typeface="FreightSansProBold-Regular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454020D-AF02-4789-B7D0-2C0DAB9804AD}"/>
              </a:ext>
            </a:extLst>
          </p:cNvPr>
          <p:cNvSpPr/>
          <p:nvPr/>
        </p:nvSpPr>
        <p:spPr>
          <a:xfrm>
            <a:off x="415459" y="3028519"/>
            <a:ext cx="5251051" cy="1033051"/>
          </a:xfrm>
          <a:prstGeom prst="rect">
            <a:avLst/>
          </a:prstGeom>
          <a:solidFill>
            <a:srgbClr val="268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8CC576"/>
                </a:solidFill>
                <a:latin typeface="FreightSansProBold-Regular"/>
              </a:rPr>
              <a:t>Maria M.H. Wang MSc, </a:t>
            </a:r>
            <a:br>
              <a:rPr lang="en-US" sz="2600" dirty="0">
                <a:solidFill>
                  <a:srgbClr val="8CC576"/>
                </a:solidFill>
                <a:latin typeface="FreightSansProBold-Regular"/>
              </a:rPr>
            </a:br>
            <a:r>
              <a:rPr lang="en-US" sz="2600" dirty="0">
                <a:solidFill>
                  <a:srgbClr val="8CC576"/>
                </a:solidFill>
                <a:latin typeface="FreightSansProBold-Regular"/>
              </a:rPr>
              <a:t>Eleanor Warren-Thomas PhD </a:t>
            </a:r>
            <a:br>
              <a:rPr lang="en-US" sz="2600" dirty="0">
                <a:solidFill>
                  <a:srgbClr val="8CC576"/>
                </a:solidFill>
                <a:latin typeface="FreightSansProBold-Regular"/>
              </a:rPr>
            </a:br>
            <a:r>
              <a:rPr lang="en-US" sz="2600" dirty="0">
                <a:solidFill>
                  <a:srgbClr val="8CC576"/>
                </a:solidFill>
                <a:latin typeface="FreightSansProBold-Regular"/>
              </a:rPr>
              <a:t>&amp; Thomas C. Wanger PhD</a:t>
            </a:r>
            <a:endParaRPr lang="de-DE" sz="2600" dirty="0">
              <a:solidFill>
                <a:srgbClr val="8CC576"/>
              </a:solidFill>
              <a:latin typeface="FreightSansProBold-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B7CA7B-5B24-4DD2-87E9-2956805C5A05}"/>
              </a:ext>
            </a:extLst>
          </p:cNvPr>
          <p:cNvSpPr/>
          <p:nvPr/>
        </p:nvSpPr>
        <p:spPr>
          <a:xfrm>
            <a:off x="-192993" y="6252383"/>
            <a:ext cx="6288993" cy="605616"/>
          </a:xfrm>
          <a:prstGeom prst="rect">
            <a:avLst/>
          </a:prstGeom>
          <a:solidFill>
            <a:schemeClr val="lt1">
              <a:alpha val="3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Agroforestry Session  |  GPSNR Meeting  |  18.05.2021</a:t>
            </a:r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62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AA1D287-D6CD-4A15-9589-052E6270AF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4F5B"/>
                </a:solidFill>
                <a:latin typeface="FreightSansProBold-Regular"/>
              </a:rPr>
              <a:t>AGROFORESTRY CAN IMPROVE ENVIRONMENTAL OUTCOMES</a:t>
            </a:r>
            <a:endParaRPr lang="de-DE" sz="4000" dirty="0">
              <a:solidFill>
                <a:srgbClr val="004F5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9C765-BAD5-442D-BDAD-B7D93BE53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281713"/>
          </a:xfrm>
        </p:spPr>
        <p:txBody>
          <a:bodyPr>
            <a:normAutofit/>
          </a:bodyPr>
          <a:lstStyle/>
          <a:p>
            <a:r>
              <a:rPr lang="en-US" sz="2000" b="0" i="0" dirty="0">
                <a:effectLst/>
                <a:latin typeface="FreightSansProBook-Regular"/>
              </a:rPr>
              <a:t>Benefits to soil health: higher soil carbon, increased water infiltration, and reduced soil erosion</a:t>
            </a:r>
            <a:br>
              <a:rPr lang="en-US" sz="2000" dirty="0">
                <a:latin typeface="FreightSansProBook-Regular"/>
              </a:rPr>
            </a:br>
            <a:endParaRPr lang="en-US" sz="2000" b="0" i="0" dirty="0">
              <a:effectLst/>
              <a:latin typeface="FreightSansProBook-Regular"/>
            </a:endParaRPr>
          </a:p>
          <a:p>
            <a:r>
              <a:rPr lang="en-US" sz="2000" b="0" i="0" dirty="0">
                <a:effectLst/>
                <a:latin typeface="FreightSansProBook-Regular"/>
              </a:rPr>
              <a:t>There is no evidence for water or nutrient competition (climate resilience)</a:t>
            </a:r>
            <a:br>
              <a:rPr lang="en-US" sz="2000" b="0" i="0" dirty="0">
                <a:effectLst/>
                <a:latin typeface="FreightSansProBook-Regular"/>
              </a:rPr>
            </a:br>
            <a:endParaRPr lang="en-US" sz="2000" b="0" i="0" dirty="0">
              <a:effectLst/>
              <a:latin typeface="FreightSansProBook-Regular"/>
            </a:endParaRPr>
          </a:p>
          <a:p>
            <a:r>
              <a:rPr lang="en-US" sz="2000" b="0" i="0" dirty="0">
                <a:effectLst/>
                <a:latin typeface="FreightSansProBook-Regular"/>
              </a:rPr>
              <a:t>Maintaining biodiversity by enhancing habitat connectivity </a:t>
            </a:r>
            <a:br>
              <a:rPr lang="en-US" sz="2000" b="0" i="0" dirty="0">
                <a:effectLst/>
                <a:latin typeface="FreightSansProBook-Regular"/>
              </a:rPr>
            </a:br>
            <a:endParaRPr lang="en-US" sz="2000" b="0" i="0" dirty="0">
              <a:effectLst/>
              <a:latin typeface="FreightSansProBook-Regular"/>
            </a:endParaRPr>
          </a:p>
          <a:p>
            <a:r>
              <a:rPr lang="en-US" sz="2000" b="0" i="0" dirty="0">
                <a:effectLst/>
                <a:latin typeface="FreightSansProBook-Regular"/>
              </a:rPr>
              <a:t>Various species benefit from rubber agroforestry</a:t>
            </a:r>
            <a:endParaRPr lang="de-DE" sz="2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D9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2D1878B-BDC1-44DA-9082-905BBD790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66"/>
          <a:stretch/>
        </p:blipFill>
        <p:spPr>
          <a:xfrm>
            <a:off x="0" y="0"/>
            <a:ext cx="463557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032634-0F19-49AB-AC49-E4FF2B82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63" y="2940366"/>
            <a:ext cx="1666715" cy="1216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888A2-E289-49D9-89BC-7FFE31F66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63" y="807988"/>
            <a:ext cx="1666714" cy="1864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6AD4B-9CBA-4B36-AEF7-4E2B70156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63" y="4579256"/>
            <a:ext cx="1657098" cy="1403533"/>
          </a:xfrm>
          <a:prstGeom prst="rect">
            <a:avLst/>
          </a:prstGeom>
        </p:spPr>
      </p:pic>
      <p:sp>
        <p:nvSpPr>
          <p:cNvPr id="11" name="Textfeld 6">
            <a:extLst>
              <a:ext uri="{FF2B5EF4-FFF2-40B4-BE49-F238E27FC236}">
                <a16:creationId xmlns:a16="http://schemas.microsoft.com/office/drawing/2014/main" id="{118B6E25-AF62-4BB4-9823-6910D8EE3A16}"/>
              </a:ext>
            </a:extLst>
          </p:cNvPr>
          <p:cNvSpPr txBox="1"/>
          <p:nvPr/>
        </p:nvSpPr>
        <p:spPr>
          <a:xfrm>
            <a:off x="11690616" y="6253991"/>
            <a:ext cx="266420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66" dirty="0">
                <a:latin typeface="FreightSansProBook-Regular"/>
              </a:rPr>
              <a:t>8</a:t>
            </a:r>
            <a:endParaRPr lang="en-SG" sz="1266" dirty="0">
              <a:latin typeface="FreightSansProBook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39415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3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EC14D-6810-4B13-8BE7-55CA2C04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417" y="2046862"/>
            <a:ext cx="6438033" cy="3364723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5AA06E"/>
                </a:solidFill>
                <a:latin typeface="Abadi" panose="020B0604020104020204" pitchFamily="34" charset="0"/>
              </a:rPr>
              <a:t>Rubber Agroforestry Report</a:t>
            </a:r>
            <a:br>
              <a:rPr lang="en-US" sz="6700" dirty="0">
                <a:solidFill>
                  <a:srgbClr val="5AA06E"/>
                </a:solidFill>
                <a:latin typeface="Abadi" panose="020B0604020104020204" pitchFamily="34" charset="0"/>
              </a:rPr>
            </a:br>
            <a:br>
              <a:rPr lang="en-US" sz="2000" dirty="0">
                <a:solidFill>
                  <a:srgbClr val="5AA06E"/>
                </a:solidFill>
                <a:latin typeface="Abadi" panose="020B0604020104020204" pitchFamily="34" charset="0"/>
              </a:rPr>
            </a:br>
            <a:r>
              <a:rPr lang="en-US" sz="5400" dirty="0">
                <a:solidFill>
                  <a:srgbClr val="5AA06E"/>
                </a:solidFill>
                <a:latin typeface="Abadi" panose="020B0604020104020204" pitchFamily="34" charset="0"/>
              </a:rPr>
              <a:t>Recommendations</a:t>
            </a:r>
            <a:endParaRPr lang="de-DE" sz="5400" dirty="0">
              <a:solidFill>
                <a:srgbClr val="5AA06E"/>
              </a:solidFill>
              <a:latin typeface="Abadi" panose="020B06040201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B12ED0-2082-4B81-A476-D619E155AA88}"/>
              </a:ext>
            </a:extLst>
          </p:cNvPr>
          <p:cNvCxnSpPr/>
          <p:nvPr/>
        </p:nvCxnSpPr>
        <p:spPr>
          <a:xfrm>
            <a:off x="5627716" y="4596939"/>
            <a:ext cx="4921134" cy="0"/>
          </a:xfrm>
          <a:prstGeom prst="line">
            <a:avLst/>
          </a:prstGeom>
          <a:ln w="38100">
            <a:solidFill>
              <a:srgbClr val="5AA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B5052EB-6BF1-44FF-BE9A-D503FD2A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3140"/>
            <a:ext cx="5321064" cy="824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25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27572-572B-4F01-9D89-271687B71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35225"/>
            <a:ext cx="5863543" cy="4351338"/>
          </a:xfrm>
        </p:spPr>
        <p:txBody>
          <a:bodyPr>
            <a:norm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FreightSansProBold-Regular"/>
              </a:rPr>
              <a:t>Deliver consistent policy and support interventions that favor agroforestry practices and encourage reductions in chemical inputs 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FreightSansProBold-Regular"/>
              </a:rPr>
            </a:br>
            <a:br>
              <a:rPr lang="en-US" sz="2000" b="0" i="0" dirty="0">
                <a:solidFill>
                  <a:srgbClr val="000000"/>
                </a:solidFill>
                <a:effectLst/>
                <a:latin typeface="FreightSansProBold-Regular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FreightSansProBold-Regular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FreightSansProBold-Regular"/>
              </a:rPr>
              <a:t>e.g. subsidies, technical recommendations</a:t>
            </a:r>
            <a:endParaRPr lang="en-US" sz="1600" b="0" i="0" dirty="0">
              <a:solidFill>
                <a:srgbClr val="000000"/>
              </a:solidFill>
              <a:effectLst/>
              <a:latin typeface="FreightSansProBold-Regular"/>
            </a:endParaRPr>
          </a:p>
          <a:p>
            <a:endParaRPr lang="en-US" sz="2000" b="0" i="0" dirty="0">
              <a:solidFill>
                <a:srgbClr val="000000"/>
              </a:solidFill>
              <a:effectLst/>
              <a:latin typeface="FreightSansProBold-Regular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FreightSansProBold-Regular"/>
              </a:rPr>
              <a:t>Initiate progressive land rights and tenure reform policies to incentivize smallholders’ investments</a:t>
            </a:r>
            <a:endParaRPr lang="de-DE" sz="2000" dirty="0">
              <a:latin typeface="FreightSansProBold-Regular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6B9160-3219-4282-B214-2E5BFBA3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45" y="284101"/>
            <a:ext cx="6477000" cy="1325563"/>
          </a:xfrm>
        </p:spPr>
        <p:txBody>
          <a:bodyPr>
            <a:normAutofit/>
          </a:bodyPr>
          <a:lstStyle/>
          <a:p>
            <a:r>
              <a:rPr lang="en-US" sz="3600" b="1" i="0" dirty="0">
                <a:solidFill>
                  <a:srgbClr val="004F5B"/>
                </a:solidFill>
                <a:effectLst/>
                <a:latin typeface="FreightSansProBold-Regular"/>
              </a:rPr>
              <a:t>RECOMMENDATIONS FOR GOVERNMENT POLICIES</a:t>
            </a:r>
            <a:endParaRPr lang="de-DE" sz="3600" dirty="0">
              <a:solidFill>
                <a:srgbClr val="004F5B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61362B-3244-4230-B210-3B911EDE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-212350"/>
            <a:ext cx="4876800" cy="7803174"/>
          </a:xfrm>
          <a:prstGeom prst="rect">
            <a:avLst/>
          </a:prstGeom>
        </p:spPr>
      </p:pic>
      <p:sp>
        <p:nvSpPr>
          <p:cNvPr id="5" name="Textfeld 6">
            <a:extLst>
              <a:ext uri="{FF2B5EF4-FFF2-40B4-BE49-F238E27FC236}">
                <a16:creationId xmlns:a16="http://schemas.microsoft.com/office/drawing/2014/main" id="{32D0EFB1-C79B-4945-9FE9-94727F431B83}"/>
              </a:ext>
            </a:extLst>
          </p:cNvPr>
          <p:cNvSpPr txBox="1"/>
          <p:nvPr/>
        </p:nvSpPr>
        <p:spPr>
          <a:xfrm>
            <a:off x="11690616" y="6253991"/>
            <a:ext cx="348172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66" dirty="0">
                <a:solidFill>
                  <a:schemeClr val="bg1"/>
                </a:solidFill>
                <a:latin typeface="FreightSansProBook-Regular"/>
              </a:rPr>
              <a:t>10</a:t>
            </a:r>
            <a:endParaRPr lang="en-SG" sz="1266" dirty="0">
              <a:solidFill>
                <a:schemeClr val="bg1"/>
              </a:solidFill>
              <a:latin typeface="FreightSansProBook-Regular"/>
            </a:endParaRPr>
          </a:p>
        </p:txBody>
      </p:sp>
    </p:spTree>
    <p:extLst>
      <p:ext uri="{BB962C8B-B14F-4D97-AF65-F5344CB8AC3E}">
        <p14:creationId xmlns:p14="http://schemas.microsoft.com/office/powerpoint/2010/main" val="987649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27572-572B-4F01-9D89-271687B71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999" y="1901146"/>
            <a:ext cx="7558315" cy="435133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FreightSansProBold-Regular"/>
              </a:rPr>
              <a:t>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FreightSansProBold-Regular"/>
              </a:rPr>
              <a:t>ecognize and develop low chemical input agroforestry as cost-effective strategy towards sustainable </a:t>
            </a:r>
            <a:r>
              <a:rPr lang="en-US" sz="2000" dirty="0">
                <a:solidFill>
                  <a:srgbClr val="000000"/>
                </a:solidFill>
                <a:latin typeface="FreightSansProBold-Regular"/>
              </a:rPr>
              <a:t>production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FreightSansProBold-Regular"/>
              </a:rPr>
            </a:br>
            <a:endParaRPr lang="en-US" sz="2000" b="0" i="0" dirty="0">
              <a:solidFill>
                <a:srgbClr val="000000"/>
              </a:solidFill>
              <a:effectLst/>
              <a:latin typeface="FreightSansProBold-Regular"/>
            </a:endParaRPr>
          </a:p>
          <a:p>
            <a:r>
              <a:rPr lang="en-US" sz="2000" dirty="0">
                <a:solidFill>
                  <a:srgbClr val="000000"/>
                </a:solidFill>
                <a:latin typeface="FreightSansProBold-Regular"/>
              </a:rPr>
              <a:t>Trial agroforestry methods on a portion of estate </a:t>
            </a:r>
            <a:br>
              <a:rPr lang="en-US" sz="2000" dirty="0">
                <a:solidFill>
                  <a:srgbClr val="000000"/>
                </a:solidFill>
                <a:latin typeface="FreightSansProBold-Regular"/>
              </a:rPr>
            </a:br>
            <a:r>
              <a:rPr lang="en-US" sz="2000" dirty="0">
                <a:solidFill>
                  <a:srgbClr val="000000"/>
                </a:solidFill>
                <a:latin typeface="FreightSansProBold-Regular"/>
              </a:rPr>
              <a:t>(e.g. when replanting) and replicate successful approaches </a:t>
            </a:r>
          </a:p>
          <a:p>
            <a:endParaRPr lang="en-US" sz="2000" dirty="0">
              <a:solidFill>
                <a:srgbClr val="000000"/>
              </a:solidFill>
              <a:latin typeface="FreightSansProBold-Regular"/>
            </a:endParaRPr>
          </a:p>
          <a:p>
            <a:r>
              <a:rPr lang="en-US" sz="2000" dirty="0">
                <a:solidFill>
                  <a:srgbClr val="000000"/>
                </a:solidFill>
                <a:latin typeface="FreightSansProBold-Regular"/>
              </a:rPr>
              <a:t>Actively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FreightSansProBold-Regular"/>
              </a:rPr>
              <a:t>support rubber intercropping as part of out-grower schemes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FreightSansProBold-Regular"/>
              </a:rPr>
            </a:br>
            <a:endParaRPr lang="en-US" sz="2000" b="0" i="0" dirty="0">
              <a:solidFill>
                <a:srgbClr val="000000"/>
              </a:solidFill>
              <a:effectLst/>
              <a:latin typeface="FreightSansProBold-Regular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FreightSansProBold-Regular"/>
              </a:rPr>
              <a:t>Utilize temporary intercropping between rubber rows during first three years of rubber establishment</a:t>
            </a:r>
            <a:r>
              <a:rPr lang="en-US" sz="2000" dirty="0">
                <a:latin typeface="FreightSansProBold-Regular"/>
              </a:rPr>
              <a:t> </a:t>
            </a:r>
            <a:endParaRPr lang="de-DE" sz="2000" dirty="0">
              <a:latin typeface="FreightSansProBold-Regular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DF7377-797D-4DA7-AD21-8EC318DE6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51" y="274641"/>
            <a:ext cx="7638143" cy="1325563"/>
          </a:xfrm>
        </p:spPr>
        <p:txBody>
          <a:bodyPr>
            <a:normAutofit fontScale="90000"/>
          </a:bodyPr>
          <a:lstStyle/>
          <a:p>
            <a:r>
              <a:rPr lang="en-US" sz="4000" b="1" i="0" dirty="0">
                <a:solidFill>
                  <a:srgbClr val="004F5B"/>
                </a:solidFill>
                <a:effectLst/>
                <a:latin typeface="FreightSansProBold-Regular"/>
              </a:rPr>
              <a:t>RECOMMENDATIONS FOR INDUSTRIAL AND LARGE PLANTATION OWNERS</a:t>
            </a:r>
            <a:endParaRPr lang="de-DE" sz="4000" dirty="0">
              <a:solidFill>
                <a:srgbClr val="004F5B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C83ADD-6705-4F9E-9BB3-BCE8AFC6D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687" y="0"/>
            <a:ext cx="3621314" cy="6955110"/>
          </a:xfrm>
          <a:prstGeom prst="rect">
            <a:avLst/>
          </a:prstGeom>
        </p:spPr>
      </p:pic>
      <p:sp>
        <p:nvSpPr>
          <p:cNvPr id="5" name="Textfeld 6">
            <a:extLst>
              <a:ext uri="{FF2B5EF4-FFF2-40B4-BE49-F238E27FC236}">
                <a16:creationId xmlns:a16="http://schemas.microsoft.com/office/drawing/2014/main" id="{789DC0B8-5C98-4B4F-8CAE-202C8BE4D381}"/>
              </a:ext>
            </a:extLst>
          </p:cNvPr>
          <p:cNvSpPr txBox="1"/>
          <p:nvPr/>
        </p:nvSpPr>
        <p:spPr>
          <a:xfrm>
            <a:off x="11690616" y="6253991"/>
            <a:ext cx="348172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66" dirty="0">
                <a:solidFill>
                  <a:schemeClr val="bg1"/>
                </a:solidFill>
                <a:latin typeface="FreightSansProBook-Regular"/>
              </a:rPr>
              <a:t>11</a:t>
            </a:r>
            <a:endParaRPr lang="en-SG" sz="1266" dirty="0">
              <a:solidFill>
                <a:schemeClr val="bg1"/>
              </a:solidFill>
              <a:latin typeface="FreightSansProBook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27495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27572-572B-4F01-9D89-271687B71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2543" cy="4351338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rgbClr val="000000"/>
              </a:solidFill>
              <a:latin typeface="FreightSansProBold-Regular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FreightSansProBold-Regular"/>
              </a:rPr>
              <a:t>Facilitate the adoption of agroforestry rubber by creating a demand for sustainable rubber through procurement policies</a:t>
            </a:r>
          </a:p>
          <a:p>
            <a:endParaRPr lang="en-US" sz="2000" b="0" i="0" dirty="0">
              <a:solidFill>
                <a:srgbClr val="000000"/>
              </a:solidFill>
              <a:effectLst/>
              <a:latin typeface="FreightSansProBold-Regular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FreightSansProBold-Regular"/>
              </a:rPr>
              <a:t>Provide a price premium for smallholders and industrial growers who implement agroforestry and other sustainable practices</a:t>
            </a:r>
            <a:r>
              <a:rPr lang="en-US" sz="2000" dirty="0">
                <a:latin typeface="FreightSansProBold-Regular"/>
              </a:rPr>
              <a:t> </a:t>
            </a:r>
            <a:br>
              <a:rPr lang="en-US" sz="2000" dirty="0">
                <a:latin typeface="FreightSansProBold-Regular"/>
              </a:rPr>
            </a:br>
            <a:endParaRPr lang="de-DE" sz="2000" dirty="0">
              <a:latin typeface="FreightSansProBold-Regular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792FEE-A705-4BB0-A26D-49B0EABC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32" y="272527"/>
            <a:ext cx="5896429" cy="1325563"/>
          </a:xfrm>
        </p:spPr>
        <p:txBody>
          <a:bodyPr>
            <a:normAutofit/>
          </a:bodyPr>
          <a:lstStyle/>
          <a:p>
            <a:r>
              <a:rPr lang="en-US" sz="3600" b="1" i="0" dirty="0">
                <a:solidFill>
                  <a:srgbClr val="004F5B"/>
                </a:solidFill>
                <a:effectLst/>
                <a:latin typeface="FreightSansProBold-Regular"/>
              </a:rPr>
              <a:t>RECOMMENDATIONS FOR RUBBER BUYERS</a:t>
            </a:r>
            <a:endParaRPr lang="de-DE" sz="3600" dirty="0">
              <a:solidFill>
                <a:srgbClr val="004F5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FE57E-E492-42C7-8950-73C3C1972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627" y="0"/>
            <a:ext cx="4949372" cy="7036536"/>
          </a:xfrm>
          <a:prstGeom prst="rect">
            <a:avLst/>
          </a:prstGeom>
        </p:spPr>
      </p:pic>
      <p:sp>
        <p:nvSpPr>
          <p:cNvPr id="5" name="Textfeld 6">
            <a:extLst>
              <a:ext uri="{FF2B5EF4-FFF2-40B4-BE49-F238E27FC236}">
                <a16:creationId xmlns:a16="http://schemas.microsoft.com/office/drawing/2014/main" id="{E2F17D64-854A-41B5-8998-8927542E1113}"/>
              </a:ext>
            </a:extLst>
          </p:cNvPr>
          <p:cNvSpPr txBox="1"/>
          <p:nvPr/>
        </p:nvSpPr>
        <p:spPr>
          <a:xfrm>
            <a:off x="11690616" y="6253991"/>
            <a:ext cx="348172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66" dirty="0">
                <a:solidFill>
                  <a:schemeClr val="bg1"/>
                </a:solidFill>
                <a:latin typeface="FreightSansProBook-Regular"/>
              </a:rPr>
              <a:t>12</a:t>
            </a:r>
            <a:endParaRPr lang="en-SG" sz="1266" dirty="0">
              <a:solidFill>
                <a:schemeClr val="bg1"/>
              </a:solidFill>
              <a:latin typeface="FreightSansProBook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75670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27572-572B-4F01-9D89-271687B71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9285"/>
            <a:ext cx="6723743" cy="3727677"/>
          </a:xfrm>
        </p:spPr>
        <p:txBody>
          <a:bodyPr>
            <a:noAutofit/>
          </a:bodyPr>
          <a:lstStyle/>
          <a:p>
            <a:r>
              <a:rPr lang="en-US" sz="2000" b="0" i="0" dirty="0">
                <a:effectLst/>
                <a:latin typeface="FreightSansProBold-Regular"/>
              </a:rPr>
              <a:t>Co-produce well-evidenced agroforestry knowledge with </a:t>
            </a:r>
            <a:r>
              <a:rPr lang="en-US" sz="2000" dirty="0">
                <a:latin typeface="FreightSansProBold-Regular"/>
              </a:rPr>
              <a:t>smallholders, plantations and all</a:t>
            </a:r>
            <a:r>
              <a:rPr lang="en-US" sz="2000" b="0" i="0" dirty="0">
                <a:effectLst/>
                <a:latin typeface="FreightSansProBold-Regular"/>
              </a:rPr>
              <a:t> rubber supply chain actors</a:t>
            </a:r>
          </a:p>
          <a:p>
            <a:endParaRPr lang="en-US" sz="2000" b="0" i="0" dirty="0">
              <a:effectLst/>
              <a:latin typeface="FreightSansProBold-Regular"/>
            </a:endParaRPr>
          </a:p>
          <a:p>
            <a:r>
              <a:rPr lang="en-US" sz="2000" b="0" i="0" dirty="0">
                <a:effectLst/>
                <a:latin typeface="FreightSansProBold-Regular"/>
              </a:rPr>
              <a:t>Uplift smallholder farmer and indigenous knowledge by highlighting those in their work </a:t>
            </a:r>
          </a:p>
          <a:p>
            <a:endParaRPr lang="en-US" sz="2000" b="0" i="0" dirty="0">
              <a:effectLst/>
              <a:latin typeface="FreightSansProBold-Regular"/>
            </a:endParaRPr>
          </a:p>
          <a:p>
            <a:r>
              <a:rPr lang="en-US" sz="2000" dirty="0">
                <a:latin typeface="FreightSansProBold-Regular"/>
              </a:rPr>
              <a:t>S</a:t>
            </a:r>
            <a:r>
              <a:rPr lang="en-US" sz="2000" b="0" i="0" dirty="0">
                <a:effectLst/>
                <a:latin typeface="FreightSansProBold-Regular"/>
              </a:rPr>
              <a:t>upport farmer-to-farmer networks, co-ops and local grower associations</a:t>
            </a:r>
            <a:r>
              <a:rPr lang="en-US" sz="2000" dirty="0">
                <a:latin typeface="FreightSansProBold-Regular"/>
              </a:rPr>
              <a:t> </a:t>
            </a:r>
            <a:br>
              <a:rPr lang="en-US" sz="2000" dirty="0">
                <a:latin typeface="FreightSansProBold-Regular"/>
              </a:rPr>
            </a:br>
            <a:br>
              <a:rPr lang="en-US" sz="2000" dirty="0">
                <a:latin typeface="FreightSansProBold-Regular"/>
              </a:rPr>
            </a:br>
            <a:endParaRPr lang="de-DE" sz="2000" dirty="0">
              <a:latin typeface="FreightSansProBold-Regular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CBD3EF-3BFD-49D7-888D-0CE2DE8A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79" y="284101"/>
            <a:ext cx="6999514" cy="1325563"/>
          </a:xfrm>
        </p:spPr>
        <p:txBody>
          <a:bodyPr>
            <a:normAutofit fontScale="90000"/>
          </a:bodyPr>
          <a:lstStyle/>
          <a:p>
            <a:r>
              <a:rPr lang="en-US" sz="4000" b="1" i="0" dirty="0">
                <a:solidFill>
                  <a:srgbClr val="004F5B"/>
                </a:solidFill>
                <a:effectLst/>
                <a:latin typeface="FreightSansProBold-Regular"/>
              </a:rPr>
              <a:t>RECOMMENDATIONS FOR RESEARCHERS AND CIVIL SOCIETY</a:t>
            </a:r>
            <a:endParaRPr lang="de-DE" sz="4000" dirty="0">
              <a:solidFill>
                <a:srgbClr val="004F5B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BC89B-3307-4ADF-A421-FC363D91B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600" y="-54788"/>
            <a:ext cx="4216400" cy="7198569"/>
          </a:xfrm>
          <a:prstGeom prst="rect">
            <a:avLst/>
          </a:prstGeom>
        </p:spPr>
      </p:pic>
      <p:sp>
        <p:nvSpPr>
          <p:cNvPr id="5" name="Textfeld 6">
            <a:extLst>
              <a:ext uri="{FF2B5EF4-FFF2-40B4-BE49-F238E27FC236}">
                <a16:creationId xmlns:a16="http://schemas.microsoft.com/office/drawing/2014/main" id="{38E66491-D078-47DE-AC21-F84407F356CA}"/>
              </a:ext>
            </a:extLst>
          </p:cNvPr>
          <p:cNvSpPr txBox="1"/>
          <p:nvPr/>
        </p:nvSpPr>
        <p:spPr>
          <a:xfrm>
            <a:off x="11690616" y="6253991"/>
            <a:ext cx="348172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66" dirty="0">
                <a:solidFill>
                  <a:schemeClr val="bg1"/>
                </a:solidFill>
                <a:latin typeface="FreightSansProBook-Regular"/>
              </a:rPr>
              <a:t>13</a:t>
            </a:r>
            <a:endParaRPr lang="en-SG" sz="1266" dirty="0">
              <a:solidFill>
                <a:schemeClr val="bg1"/>
              </a:solidFill>
              <a:latin typeface="FreightSansProBook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18130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3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EC14D-6810-4B13-8BE7-55CA2C04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417" y="283030"/>
            <a:ext cx="6438033" cy="1545764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5AA06E"/>
                </a:solidFill>
                <a:latin typeface="Abadi" panose="020B0604020104020204" pitchFamily="34" charset="0"/>
              </a:rPr>
              <a:t>Conclusions</a:t>
            </a:r>
            <a:endParaRPr lang="de-DE" sz="5400" dirty="0">
              <a:solidFill>
                <a:srgbClr val="5AA06E"/>
              </a:solidFill>
              <a:latin typeface="Abadi" panose="020B06040201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B12ED0-2082-4B81-A476-D619E155AA88}"/>
              </a:ext>
            </a:extLst>
          </p:cNvPr>
          <p:cNvCxnSpPr/>
          <p:nvPr/>
        </p:nvCxnSpPr>
        <p:spPr>
          <a:xfrm>
            <a:off x="5544417" y="1614253"/>
            <a:ext cx="4921134" cy="0"/>
          </a:xfrm>
          <a:prstGeom prst="line">
            <a:avLst/>
          </a:prstGeom>
          <a:ln w="38100">
            <a:solidFill>
              <a:srgbClr val="5AA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B5052EB-6BF1-44FF-BE9A-D503FD2A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3140"/>
            <a:ext cx="5321064" cy="82457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2D122A-A016-4840-9474-641AD9B0D17B}"/>
              </a:ext>
            </a:extLst>
          </p:cNvPr>
          <p:cNvSpPr txBox="1">
            <a:spLocks/>
          </p:cNvSpPr>
          <p:nvPr/>
        </p:nvSpPr>
        <p:spPr>
          <a:xfrm>
            <a:off x="5533964" y="1719937"/>
            <a:ext cx="5910942" cy="436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6E6E6"/>
                </a:solidFill>
                <a:latin typeface="FreightSansProBold-Regular"/>
              </a:rPr>
              <a:t>Considerable existing knowledge </a:t>
            </a:r>
            <a:r>
              <a:rPr lang="en-US" sz="2000" dirty="0">
                <a:solidFill>
                  <a:srgbClr val="E6E6E6"/>
                </a:solidFill>
                <a:latin typeface="FreightSansProBold-Regular"/>
              </a:rPr>
              <a:t>around agroforestry benefits: the need to </a:t>
            </a:r>
            <a:r>
              <a:rPr lang="en-US" sz="2000" b="1" dirty="0">
                <a:solidFill>
                  <a:srgbClr val="E6E6E6"/>
                </a:solidFill>
                <a:latin typeface="FreightSansProBold-Regular"/>
              </a:rPr>
              <a:t>take action now </a:t>
            </a:r>
            <a:r>
              <a:rPr lang="en-US" sz="2000" dirty="0">
                <a:solidFill>
                  <a:srgbClr val="E6E6E6"/>
                </a:solidFill>
                <a:latin typeface="FreightSansProBold-Regular"/>
              </a:rPr>
              <a:t>to support agroforestry is urgent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E6E6E6"/>
              </a:solidFill>
              <a:effectLst/>
              <a:latin typeface="FreightSansProBold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E6E6E6"/>
                </a:solidFill>
                <a:effectLst/>
                <a:latin typeface="FreightSansProBold-Regular"/>
              </a:rPr>
              <a:t>Develop context-dependent best practices </a:t>
            </a:r>
            <a:r>
              <a:rPr lang="en-US" sz="2000" b="0" i="0" dirty="0">
                <a:solidFill>
                  <a:srgbClr val="E6E6E6"/>
                </a:solidFill>
                <a:effectLst/>
                <a:latin typeface="FreightSansProBold-Regular"/>
              </a:rPr>
              <a:t>for agroforestry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E6E6E6"/>
              </a:solidFill>
              <a:effectLst/>
              <a:latin typeface="FreightSansProBold-Regular"/>
            </a:endParaRPr>
          </a:p>
          <a:p>
            <a:r>
              <a:rPr lang="en-GB" sz="2000" dirty="0">
                <a:solidFill>
                  <a:srgbClr val="E6E6E6"/>
                </a:solidFill>
                <a:latin typeface="FreightSansProBold-Regular"/>
              </a:rPr>
              <a:t>      - constraints of local biophysical environment </a:t>
            </a:r>
          </a:p>
          <a:p>
            <a:r>
              <a:rPr lang="en-GB" sz="2000" dirty="0">
                <a:solidFill>
                  <a:srgbClr val="E6E6E6"/>
                </a:solidFill>
                <a:latin typeface="FreightSansProBold-Regular"/>
              </a:rPr>
              <a:t>      - market availability </a:t>
            </a:r>
          </a:p>
          <a:p>
            <a:r>
              <a:rPr lang="en-GB" sz="2000" dirty="0">
                <a:solidFill>
                  <a:srgbClr val="E6E6E6"/>
                </a:solidFill>
                <a:latin typeface="FreightSansProBold-Regular"/>
              </a:rPr>
              <a:t>      - smallholder needs and constraints </a:t>
            </a:r>
          </a:p>
          <a:p>
            <a:r>
              <a:rPr lang="en-GB" sz="2000" dirty="0">
                <a:solidFill>
                  <a:srgbClr val="E6E6E6"/>
                </a:solidFill>
                <a:latin typeface="FreightSansProBold-Regular"/>
              </a:rPr>
              <a:t>      - agroforestry objectives </a:t>
            </a:r>
            <a:endParaRPr lang="en-US" sz="2000" b="0" i="0" dirty="0">
              <a:solidFill>
                <a:srgbClr val="E6E6E6"/>
              </a:solidFill>
              <a:effectLst/>
              <a:latin typeface="FreightSansProBold-Regular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222458-6EA0-4BAB-AC4B-AE08F061BB8E}"/>
              </a:ext>
            </a:extLst>
          </p:cNvPr>
          <p:cNvSpPr txBox="1"/>
          <p:nvPr/>
        </p:nvSpPr>
        <p:spPr>
          <a:xfrm>
            <a:off x="11690616" y="6253991"/>
            <a:ext cx="348172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66" dirty="0">
                <a:solidFill>
                  <a:schemeClr val="bg1"/>
                </a:solidFill>
                <a:latin typeface="FreightSansProBook-Regular"/>
              </a:rPr>
              <a:t>14</a:t>
            </a:r>
            <a:endParaRPr lang="en-SG" sz="1266" dirty="0">
              <a:solidFill>
                <a:schemeClr val="bg1"/>
              </a:solidFill>
              <a:latin typeface="FreightSansProBook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35199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3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740AA3-1D56-4339-8B53-7070A9504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3"/>
          <a:stretch/>
        </p:blipFill>
        <p:spPr>
          <a:xfrm>
            <a:off x="-1139370" y="1529836"/>
            <a:ext cx="5645366" cy="53789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CEC14D-6810-4B13-8BE7-55CA2C04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224" y="-681117"/>
            <a:ext cx="7285759" cy="3364723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5AA06E"/>
                </a:solidFill>
                <a:latin typeface="Abadi" panose="020B0604020104020204" pitchFamily="34" charset="0"/>
              </a:rPr>
              <a:t>Acknowledgements</a:t>
            </a:r>
            <a:endParaRPr lang="de-DE" sz="5400" dirty="0">
              <a:solidFill>
                <a:srgbClr val="5AA06E"/>
              </a:solidFill>
              <a:latin typeface="Abadi" panose="020B06040201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B12ED0-2082-4B81-A476-D619E155AA88}"/>
              </a:ext>
            </a:extLst>
          </p:cNvPr>
          <p:cNvCxnSpPr>
            <a:cxnSpLocks/>
          </p:cNvCxnSpPr>
          <p:nvPr/>
        </p:nvCxnSpPr>
        <p:spPr>
          <a:xfrm>
            <a:off x="2153524" y="1516510"/>
            <a:ext cx="7032568" cy="0"/>
          </a:xfrm>
          <a:prstGeom prst="line">
            <a:avLst/>
          </a:prstGeom>
          <a:ln w="38100">
            <a:solidFill>
              <a:srgbClr val="5AA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D5C60B00-C77B-4EE6-A628-8605707B7614}"/>
              </a:ext>
            </a:extLst>
          </p:cNvPr>
          <p:cNvSpPr txBox="1">
            <a:spLocks/>
          </p:cNvSpPr>
          <p:nvPr/>
        </p:nvSpPr>
        <p:spPr>
          <a:xfrm>
            <a:off x="4237709" y="2536956"/>
            <a:ext cx="7442662" cy="336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0" dirty="0">
                <a:solidFill>
                  <a:srgbClr val="82B561"/>
                </a:solidFill>
                <a:effectLst/>
                <a:latin typeface="FreightSansProBold-Regular"/>
              </a:rPr>
              <a:t>This presentation and the report are based on</a:t>
            </a:r>
            <a:r>
              <a:rPr lang="en-US" sz="2000" b="1" i="0" dirty="0">
                <a:solidFill>
                  <a:srgbClr val="82B561"/>
                </a:solidFill>
                <a:effectLst/>
                <a:latin typeface="FreightSansProBold-Regular"/>
              </a:rPr>
              <a:t> joint work by </a:t>
            </a:r>
            <a:r>
              <a:rPr lang="en-US" sz="2000" b="1" dirty="0">
                <a:solidFill>
                  <a:srgbClr val="82B561"/>
                </a:solidFill>
                <a:latin typeface="FreightSansProBold-Regular"/>
              </a:rPr>
              <a:t>Maria M.H. Wang, Eleanor Warren-Thomas &amp; Thomas C. Wanger. </a:t>
            </a:r>
          </a:p>
          <a:p>
            <a:endParaRPr lang="en-US" sz="2000" b="1" i="0" dirty="0">
              <a:solidFill>
                <a:srgbClr val="82B561"/>
              </a:solidFill>
              <a:effectLst/>
              <a:latin typeface="FreightSansProBold-Regular"/>
            </a:endParaRPr>
          </a:p>
          <a:p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We thank </a:t>
            </a:r>
            <a:r>
              <a:rPr lang="en-US" sz="2000" b="1" i="0" dirty="0">
                <a:solidFill>
                  <a:srgbClr val="82B561"/>
                </a:solidFill>
                <a:effectLst/>
                <a:latin typeface="FreightSansProBold-Regular"/>
              </a:rPr>
              <a:t>Mighty Earth </a:t>
            </a:r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for the opportunity to </a:t>
            </a:r>
            <a:r>
              <a:rPr lang="en-US" sz="2000" dirty="0">
                <a:solidFill>
                  <a:srgbClr val="82B561"/>
                </a:solidFill>
                <a:latin typeface="FreightSansProBold-Regular"/>
              </a:rPr>
              <a:t>prepare the report and </a:t>
            </a:r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hope that our work will </a:t>
            </a:r>
            <a:r>
              <a:rPr lang="en-US" sz="2000" b="1" i="0" dirty="0">
                <a:solidFill>
                  <a:srgbClr val="82B561"/>
                </a:solidFill>
                <a:effectLst/>
                <a:latin typeface="FreightSansProBold-Regular"/>
              </a:rPr>
              <a:t>contribute towards more sustainable rubber production globally.</a:t>
            </a:r>
            <a:r>
              <a:rPr lang="en-US" sz="2000" b="1" dirty="0">
                <a:solidFill>
                  <a:srgbClr val="82B561"/>
                </a:solidFill>
                <a:latin typeface="FreightSansProBold-Regular"/>
              </a:rPr>
              <a:t> </a:t>
            </a:r>
            <a:endParaRPr lang="de-DE" sz="2000" b="1" dirty="0">
              <a:solidFill>
                <a:srgbClr val="82B561"/>
              </a:solidFill>
              <a:latin typeface="FreightSansProBold-Regular"/>
            </a:endParaRPr>
          </a:p>
          <a:p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 </a:t>
            </a:r>
          </a:p>
          <a:p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We are grateful to the </a:t>
            </a:r>
            <a:r>
              <a:rPr lang="en-US" sz="2000" b="1" i="0" dirty="0">
                <a:solidFill>
                  <a:srgbClr val="82B561"/>
                </a:solidFill>
                <a:effectLst/>
                <a:latin typeface="FreightSansProBold-Regular"/>
              </a:rPr>
              <a:t>expert interviewees </a:t>
            </a:r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for their time, and to </a:t>
            </a:r>
            <a:r>
              <a:rPr lang="en-US" sz="2000" b="1" i="0" dirty="0">
                <a:solidFill>
                  <a:srgbClr val="82B561"/>
                </a:solidFill>
                <a:effectLst/>
                <a:latin typeface="FreightSansProBold-Regular"/>
              </a:rPr>
              <a:t>farmer networks </a:t>
            </a:r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in Southern Thailand who participated in previous research. </a:t>
            </a:r>
          </a:p>
          <a:p>
            <a:endParaRPr lang="en-US" sz="2000" b="0" i="0" dirty="0">
              <a:solidFill>
                <a:srgbClr val="82B561"/>
              </a:solidFill>
              <a:effectLst/>
              <a:latin typeface="FreightSansProBold-Regular"/>
            </a:endParaRPr>
          </a:p>
          <a:p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We thank </a:t>
            </a:r>
            <a:r>
              <a:rPr lang="en-US" sz="2000" b="1" i="0" dirty="0">
                <a:solidFill>
                  <a:srgbClr val="82B561"/>
                </a:solidFill>
                <a:effectLst/>
                <a:latin typeface="FreightSansProBold-Regular"/>
              </a:rPr>
              <a:t>Heather Weiss</a:t>
            </a:r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 and </a:t>
            </a:r>
            <a:r>
              <a:rPr lang="en-US" sz="2000" b="1" i="0" dirty="0">
                <a:solidFill>
                  <a:srgbClr val="82B561"/>
                </a:solidFill>
                <a:effectLst/>
                <a:latin typeface="FreightSansProBold-Regular"/>
              </a:rPr>
              <a:t>Alex Wijeratna </a:t>
            </a:r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for editing this report, and </a:t>
            </a:r>
            <a:r>
              <a:rPr lang="en-US" sz="2000" b="1" i="0" dirty="0">
                <a:solidFill>
                  <a:srgbClr val="82B561"/>
                </a:solidFill>
                <a:effectLst/>
                <a:latin typeface="FreightSansProBold-Regular"/>
              </a:rPr>
              <a:t>Dr Julian Oram</a:t>
            </a:r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, </a:t>
            </a:r>
            <a:r>
              <a:rPr lang="en-US" sz="2000" b="1" i="0" dirty="0">
                <a:solidFill>
                  <a:srgbClr val="82B561"/>
                </a:solidFill>
                <a:effectLst/>
                <a:latin typeface="FreightSansProBold-Regular"/>
              </a:rPr>
              <a:t>Margaret Kran-Annexstein </a:t>
            </a:r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and </a:t>
            </a:r>
            <a:r>
              <a:rPr lang="en-US" sz="2000" b="1" i="0" dirty="0">
                <a:solidFill>
                  <a:srgbClr val="82B561"/>
                </a:solidFill>
                <a:effectLst/>
                <a:latin typeface="FreightSansProBold-Regular"/>
              </a:rPr>
              <a:t>Aiyana Bodi </a:t>
            </a:r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for their input.</a:t>
            </a:r>
          </a:p>
          <a:p>
            <a:b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</a:br>
            <a:r>
              <a:rPr lang="en-US" sz="2000" b="1" i="0" dirty="0">
                <a:solidFill>
                  <a:srgbClr val="82B561"/>
                </a:solidFill>
                <a:effectLst/>
                <a:latin typeface="FreightSansProBold-Regular"/>
              </a:rPr>
              <a:t>Cecily Anderson</a:t>
            </a:r>
            <a:r>
              <a:rPr lang="en-US" sz="2000" b="1" dirty="0">
                <a:solidFill>
                  <a:srgbClr val="82B561"/>
                </a:solidFill>
                <a:latin typeface="FreightSansProBold-Regular"/>
              </a:rPr>
              <a:t> </a:t>
            </a:r>
            <a:r>
              <a:rPr lang="en-US" sz="2000" dirty="0">
                <a:solidFill>
                  <a:srgbClr val="82B561"/>
                </a:solidFill>
                <a:latin typeface="FreightSansProBold-Regular"/>
              </a:rPr>
              <a:t>(</a:t>
            </a:r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www.anagramdesignstudio.com) provided the design, </a:t>
            </a:r>
            <a:r>
              <a:rPr lang="en-US" sz="2000" dirty="0">
                <a:solidFill>
                  <a:srgbClr val="82B561"/>
                </a:solidFill>
                <a:latin typeface="FreightSansProBold-Regular"/>
              </a:rPr>
              <a:t>m</a:t>
            </a:r>
            <a: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  <a:t>onkey and leopard assets from allfreedownload.com.</a:t>
            </a:r>
            <a:br>
              <a:rPr lang="en-US" sz="2000" b="0" i="0" dirty="0">
                <a:solidFill>
                  <a:srgbClr val="82B561"/>
                </a:solidFill>
                <a:effectLst/>
                <a:latin typeface="FreightSansProBold-Regular"/>
              </a:rPr>
            </a:br>
            <a:endParaRPr lang="de-DE" sz="2000" dirty="0">
              <a:solidFill>
                <a:srgbClr val="82B561"/>
              </a:solidFill>
              <a:latin typeface="FreightSansProBold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55825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A667-9811-43C4-9B60-9E8121206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F2DE1-47F8-4AAB-9BA4-D1B1D845E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005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FA0B0-E6CD-49E0-A8B2-FB5DBB7AD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9" r="52669"/>
          <a:stretch/>
        </p:blipFill>
        <p:spPr>
          <a:xfrm>
            <a:off x="570369" y="1526677"/>
            <a:ext cx="4266221" cy="51237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E801-ABED-409D-A297-D1EA52358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061" y="5310014"/>
            <a:ext cx="4140218" cy="4351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FreightSansProBold-Regular"/>
              </a:rPr>
              <a:t>Integrating 98 Meta-Analyses </a:t>
            </a:r>
            <a:r>
              <a:rPr lang="en-US" sz="2400" dirty="0">
                <a:latin typeface="FreightSansProBold-Regular"/>
              </a:rPr>
              <a:t>or 3 decades of research</a:t>
            </a:r>
          </a:p>
          <a:p>
            <a:pPr marL="0" indent="0">
              <a:buNone/>
            </a:pPr>
            <a:endParaRPr lang="en-US" sz="100" dirty="0">
              <a:latin typeface="FreightSansProBold-Regular"/>
            </a:endParaRPr>
          </a:p>
        </p:txBody>
      </p:sp>
      <p:sp>
        <p:nvSpPr>
          <p:cNvPr id="6" name="Textfeld 15">
            <a:extLst>
              <a:ext uri="{FF2B5EF4-FFF2-40B4-BE49-F238E27FC236}">
                <a16:creationId xmlns:a16="http://schemas.microsoft.com/office/drawing/2014/main" id="{0A675BB4-68DC-4573-AEC8-47161C4B3110}"/>
              </a:ext>
            </a:extLst>
          </p:cNvPr>
          <p:cNvSpPr txBox="1"/>
          <p:nvPr/>
        </p:nvSpPr>
        <p:spPr>
          <a:xfrm>
            <a:off x="8228490" y="6194537"/>
            <a:ext cx="9784847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66" dirty="0">
                <a:latin typeface="Futura Bk BT" panose="020B0502020204020303" pitchFamily="34" charset="0"/>
              </a:rPr>
              <a:t>Tamburini et al. 2020 Science Advances</a:t>
            </a:r>
            <a:endParaRPr lang="en-SG" sz="1266" dirty="0">
              <a:latin typeface="Futura Bk BT" panose="020B05020202040203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F664F-B247-4047-AEC8-ADA4D0411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2" t="33462" r="23262" b="35155"/>
          <a:stretch/>
        </p:blipFill>
        <p:spPr>
          <a:xfrm>
            <a:off x="5542706" y="1988034"/>
            <a:ext cx="3625411" cy="27455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D10A1F0-9044-45C7-82E4-FCD63963FD71}"/>
              </a:ext>
            </a:extLst>
          </p:cNvPr>
          <p:cNvSpPr txBox="1">
            <a:spLocks/>
          </p:cNvSpPr>
          <p:nvPr/>
        </p:nvSpPr>
        <p:spPr>
          <a:xfrm>
            <a:off x="348343" y="86054"/>
            <a:ext cx="127725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4F5B"/>
                </a:solidFill>
                <a:latin typeface="FreightSansProBold-Regular"/>
              </a:rPr>
              <a:t>AGRICULTURAL DIVERSIFICATION: </a:t>
            </a:r>
          </a:p>
          <a:p>
            <a:r>
              <a:rPr lang="en-US" sz="3600" b="1" dirty="0">
                <a:solidFill>
                  <a:srgbClr val="004F5B"/>
                </a:solidFill>
                <a:latin typeface="FreightSansProBold-Regular"/>
              </a:rPr>
              <a:t>POSITIVE EFFECTS ON ECOSYSTEM SERVICES AND YIELDS</a:t>
            </a:r>
            <a:endParaRPr lang="de-DE" sz="3600" dirty="0">
              <a:solidFill>
                <a:srgbClr val="004F5B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133B7C-041D-426F-8EE4-C9CA081D12FF}"/>
              </a:ext>
            </a:extLst>
          </p:cNvPr>
          <p:cNvSpPr/>
          <p:nvPr/>
        </p:nvSpPr>
        <p:spPr>
          <a:xfrm>
            <a:off x="5885899" y="2009343"/>
            <a:ext cx="420914" cy="3667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509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6">
            <a:extLst>
              <a:ext uri="{FF2B5EF4-FFF2-40B4-BE49-F238E27FC236}">
                <a16:creationId xmlns:a16="http://schemas.microsoft.com/office/drawing/2014/main" id="{630EF11B-987A-44B5-B090-E6ACF9120934}"/>
              </a:ext>
            </a:extLst>
          </p:cNvPr>
          <p:cNvSpPr txBox="1"/>
          <p:nvPr/>
        </p:nvSpPr>
        <p:spPr>
          <a:xfrm>
            <a:off x="11690616" y="6253991"/>
            <a:ext cx="266420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66" dirty="0">
                <a:latin typeface="FreightSansProBook-Regular"/>
              </a:rPr>
              <a:t>1</a:t>
            </a:r>
            <a:endParaRPr lang="en-SG" sz="1266" dirty="0">
              <a:latin typeface="FreightSansProBook-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AFDEB-2C98-40A2-8F46-152FB452D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24" y="1188034"/>
            <a:ext cx="2948980" cy="548647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9A36F32-0B71-4EA8-B473-C976F67958BF}"/>
              </a:ext>
            </a:extLst>
          </p:cNvPr>
          <p:cNvSpPr txBox="1">
            <a:spLocks/>
          </p:cNvSpPr>
          <p:nvPr/>
        </p:nvSpPr>
        <p:spPr>
          <a:xfrm>
            <a:off x="838200" y="1538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4F5B"/>
                </a:solidFill>
                <a:latin typeface="FreightSansProBold-Regular"/>
              </a:rPr>
              <a:t>SIMPLE VS. DIVERSE RUBBER PRODUCTION</a:t>
            </a:r>
            <a:endParaRPr lang="de-DE" sz="4000" dirty="0">
              <a:solidFill>
                <a:srgbClr val="004F5B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C0F4EC1-619C-4DDA-91C6-36B441196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311" y="1374135"/>
            <a:ext cx="7537515" cy="4948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4CBB83"/>
                </a:solidFill>
                <a:latin typeface="FreightSansProBold-Regular"/>
              </a:rPr>
              <a:t>Monoculture production </a:t>
            </a:r>
          </a:p>
          <a:p>
            <a:r>
              <a:rPr lang="en-US" sz="2000" i="0" dirty="0">
                <a:solidFill>
                  <a:srgbClr val="000000"/>
                </a:solidFill>
                <a:effectLst/>
                <a:latin typeface="FreightSansProBook-Regular"/>
              </a:rPr>
              <a:t>Rubber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FreightSansProBook-Regular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FreightSansProBook-Regular"/>
              </a:rPr>
              <a:t>is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FreightSansProBook-Regular"/>
              </a:rPr>
              <a:t>commonly cultivated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FreightSansProBook-Regular"/>
              </a:rPr>
              <a:t>as a monoculture in Southeast Asia</a:t>
            </a:r>
          </a:p>
          <a:p>
            <a:r>
              <a:rPr lang="en-US" sz="2000" dirty="0">
                <a:solidFill>
                  <a:srgbClr val="000000"/>
                </a:solidFill>
                <a:latin typeface="FreightSansProBook-Regular"/>
              </a:rPr>
              <a:t>90% of natural rubber is produced by smallholder farmers</a:t>
            </a:r>
          </a:p>
          <a:p>
            <a:r>
              <a:rPr lang="en-US" sz="2000" dirty="0">
                <a:solidFill>
                  <a:srgbClr val="000000"/>
                </a:solidFill>
                <a:latin typeface="FreightSansProBook-Regular"/>
              </a:rPr>
              <a:t>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FreightSansProBook-Regular"/>
              </a:rPr>
              <a:t>ntensive use of agrochemicals</a:t>
            </a:r>
          </a:p>
          <a:p>
            <a:r>
              <a:rPr lang="en-US" sz="2000" b="1" i="0" dirty="0">
                <a:solidFill>
                  <a:srgbClr val="000000"/>
                </a:solidFill>
                <a:effectLst/>
                <a:latin typeface="FreightSansProBook-Regular"/>
              </a:rPr>
              <a:t>Multiple social, economic and environmental challenges</a:t>
            </a:r>
          </a:p>
          <a:p>
            <a:pPr marL="0" indent="0">
              <a:buNone/>
            </a:pPr>
            <a:endParaRPr lang="en-US" sz="2000" b="1" i="0" dirty="0">
              <a:solidFill>
                <a:srgbClr val="000000"/>
              </a:solidFill>
              <a:effectLst/>
              <a:latin typeface="FreightSansProBook-Regular"/>
            </a:endParaRP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FreightSansProBook-Regular"/>
              </a:rPr>
              <a:t>Degradation of soils and freshwater resources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FreightSansProBook-Regular"/>
              </a:rPr>
              <a:t>Deforestation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FreightSansProBook-Regular"/>
              </a:rPr>
              <a:t>Increased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FreightSansProBook-Regular"/>
              </a:rPr>
              <a:t>disease and climate impact risk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FreightSansProBook-Regular"/>
              </a:rPr>
              <a:t>Price fluctuations cause socioeconomic impacts on smallholders</a:t>
            </a:r>
            <a:endParaRPr lang="en-US" sz="3200" b="1" dirty="0">
              <a:solidFill>
                <a:srgbClr val="4CBB83"/>
              </a:solidFill>
              <a:latin typeface="FreightSansProBold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09042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4AFDEB-2C98-40A2-8F46-152FB452D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24" y="1188034"/>
            <a:ext cx="2948980" cy="5486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655961-A4E6-4BA3-AC41-F4DEC6A50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772" y="1199463"/>
            <a:ext cx="2948980" cy="547504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1DFEE1-5C25-4269-A6F9-4C259B701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476" y="1380721"/>
            <a:ext cx="4868524" cy="5179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4CBB83"/>
                </a:solidFill>
                <a:latin typeface="FreightSansProBold-Regular"/>
              </a:rPr>
              <a:t>Agroforestry production </a:t>
            </a:r>
            <a:br>
              <a:rPr lang="en-US" sz="3200" b="1" dirty="0">
                <a:solidFill>
                  <a:srgbClr val="4CBB83"/>
                </a:solidFill>
                <a:latin typeface="FreightSansProBold-Regular"/>
              </a:rPr>
            </a:br>
            <a:endParaRPr lang="en-US" sz="3200" b="1" dirty="0">
              <a:solidFill>
                <a:srgbClr val="4CBB83"/>
              </a:solidFill>
              <a:latin typeface="FreightSansProBold-Regular"/>
            </a:endParaRPr>
          </a:p>
          <a:p>
            <a:r>
              <a:rPr lang="en-US" sz="2000" i="0" dirty="0">
                <a:solidFill>
                  <a:srgbClr val="000000"/>
                </a:solidFill>
                <a:effectLst/>
                <a:latin typeface="FreightSansProBook-Regular"/>
              </a:rPr>
              <a:t>Agroforestry systems provide multiple ecological, social,</a:t>
            </a:r>
            <a:r>
              <a:rPr lang="en-US" sz="2000" dirty="0">
                <a:solidFill>
                  <a:srgbClr val="000000"/>
                </a:solidFill>
                <a:latin typeface="FreightSansProBook-Regular"/>
              </a:rPr>
              <a:t> and environmental benefits</a:t>
            </a:r>
            <a:endParaRPr lang="en-US" sz="2000" i="0" dirty="0">
              <a:solidFill>
                <a:srgbClr val="000000"/>
              </a:solidFill>
              <a:effectLst/>
              <a:latin typeface="FreightSansProBook-Regular"/>
            </a:endParaRPr>
          </a:p>
          <a:p>
            <a:r>
              <a:rPr lang="en-US" sz="2000" b="1" i="0" dirty="0">
                <a:solidFill>
                  <a:srgbClr val="000000"/>
                </a:solidFill>
                <a:effectLst/>
                <a:latin typeface="FreightSansProBook-Regular"/>
              </a:rPr>
              <a:t>No standard definition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FreightSansProBook-Regular"/>
              </a:rPr>
              <a:t>for rubber agroforestry</a:t>
            </a:r>
            <a:endParaRPr lang="en-US" sz="2000" b="1" dirty="0">
              <a:solidFill>
                <a:srgbClr val="4CBB83"/>
              </a:solidFill>
              <a:latin typeface="FreightSansProBold-Regular"/>
            </a:endParaRPr>
          </a:p>
          <a:p>
            <a:r>
              <a:rPr lang="en-US" sz="2000" b="1" i="0" dirty="0">
                <a:solidFill>
                  <a:srgbClr val="000000"/>
                </a:solidFill>
                <a:effectLst/>
                <a:latin typeface="FreightSansProBook-Regular"/>
              </a:rPr>
              <a:t>The Mighty Earth Rubber Agroforestry Report is the first comprehensive summary of effects in rubber</a:t>
            </a:r>
          </a:p>
          <a:p>
            <a:pPr marL="0" indent="0">
              <a:buNone/>
            </a:pPr>
            <a:endParaRPr lang="en-US" sz="2000" b="1" i="0" dirty="0">
              <a:solidFill>
                <a:srgbClr val="000000"/>
              </a:solidFill>
              <a:effectLst/>
              <a:latin typeface="FreightSansProBook-Regular"/>
            </a:endParaRP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FreightSansProBook-Regular"/>
              </a:rPr>
              <a:t>Based on literature review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FreightSansProBook-Regular"/>
              </a:rPr>
              <a:t>Expert interviews</a:t>
            </a:r>
          </a:p>
          <a:p>
            <a:endParaRPr lang="en-US" sz="2000" b="0" i="0" dirty="0">
              <a:solidFill>
                <a:srgbClr val="000000"/>
              </a:solidFill>
              <a:effectLst/>
              <a:latin typeface="FreightSansProBook-Regular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A59770-FE94-492C-94A0-23BAF47FE1D9}"/>
              </a:ext>
            </a:extLst>
          </p:cNvPr>
          <p:cNvSpPr txBox="1">
            <a:spLocks/>
          </p:cNvSpPr>
          <p:nvPr/>
        </p:nvSpPr>
        <p:spPr>
          <a:xfrm>
            <a:off x="838200" y="1538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4F5B"/>
                </a:solidFill>
                <a:latin typeface="FreightSansProBold-Regular"/>
              </a:rPr>
              <a:t>SIMPLE VS. DIVERSE RUBBER PRODUCTION</a:t>
            </a:r>
            <a:endParaRPr lang="de-DE" sz="4000" dirty="0">
              <a:solidFill>
                <a:srgbClr val="004F5B"/>
              </a:solidFill>
            </a:endParaRPr>
          </a:p>
        </p:txBody>
      </p:sp>
      <p:sp>
        <p:nvSpPr>
          <p:cNvPr id="8" name="Textfeld 6">
            <a:extLst>
              <a:ext uri="{FF2B5EF4-FFF2-40B4-BE49-F238E27FC236}">
                <a16:creationId xmlns:a16="http://schemas.microsoft.com/office/drawing/2014/main" id="{E1996704-B7B1-4F13-B1B6-CD01C2F56403}"/>
              </a:ext>
            </a:extLst>
          </p:cNvPr>
          <p:cNvSpPr txBox="1"/>
          <p:nvPr/>
        </p:nvSpPr>
        <p:spPr>
          <a:xfrm>
            <a:off x="11690616" y="6253991"/>
            <a:ext cx="266420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66" dirty="0">
                <a:latin typeface="FreightSansProBook-Regular"/>
              </a:rPr>
              <a:t>2</a:t>
            </a:r>
            <a:endParaRPr lang="en-SG" sz="1266" dirty="0">
              <a:latin typeface="FreightSansProBook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50200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3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EC14D-6810-4B13-8BE7-55CA2C04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417" y="2046862"/>
            <a:ext cx="6438033" cy="3364723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5AA06E"/>
                </a:solidFill>
                <a:latin typeface="Abadi" panose="020B0604020104020204" pitchFamily="34" charset="0"/>
              </a:rPr>
              <a:t>Rubber Agroforestry Report</a:t>
            </a:r>
            <a:br>
              <a:rPr lang="en-US" sz="6700" dirty="0">
                <a:solidFill>
                  <a:srgbClr val="5AA06E"/>
                </a:solidFill>
                <a:latin typeface="Abadi" panose="020B0604020104020204" pitchFamily="34" charset="0"/>
              </a:rPr>
            </a:br>
            <a:br>
              <a:rPr lang="en-US" sz="2000" dirty="0">
                <a:solidFill>
                  <a:srgbClr val="5AA06E"/>
                </a:solidFill>
                <a:latin typeface="Abadi" panose="020B0604020104020204" pitchFamily="34" charset="0"/>
              </a:rPr>
            </a:br>
            <a:r>
              <a:rPr lang="en-US" sz="5400" dirty="0">
                <a:solidFill>
                  <a:srgbClr val="5AA06E"/>
                </a:solidFill>
                <a:latin typeface="Abadi" panose="020B0604020104020204" pitchFamily="34" charset="0"/>
              </a:rPr>
              <a:t>Typology</a:t>
            </a:r>
            <a:endParaRPr lang="de-DE" sz="5400" dirty="0">
              <a:solidFill>
                <a:srgbClr val="5AA06E"/>
              </a:solidFill>
              <a:latin typeface="Abadi" panose="020B06040201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B12ED0-2082-4B81-A476-D619E155AA88}"/>
              </a:ext>
            </a:extLst>
          </p:cNvPr>
          <p:cNvCxnSpPr/>
          <p:nvPr/>
        </p:nvCxnSpPr>
        <p:spPr>
          <a:xfrm>
            <a:off x="5627716" y="4596939"/>
            <a:ext cx="4921134" cy="0"/>
          </a:xfrm>
          <a:prstGeom prst="line">
            <a:avLst/>
          </a:prstGeom>
          <a:ln w="38100">
            <a:solidFill>
              <a:srgbClr val="5AA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B5052EB-6BF1-44FF-BE9A-D503FD2A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3140"/>
            <a:ext cx="5321064" cy="824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62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BB94-2D43-43C6-B501-E0CDF24A2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9F7D7-B292-4C14-A0D6-343FFF5D6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5" y="1825625"/>
            <a:ext cx="10515600" cy="4351338"/>
          </a:xfrm>
        </p:spPr>
        <p:txBody>
          <a:bodyPr/>
          <a:lstStyle/>
          <a:p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B61971-FC6E-47F3-A975-CEE6CA054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3" t="45464" r="8778" b="12270"/>
          <a:stretch/>
        </p:blipFill>
        <p:spPr>
          <a:xfrm>
            <a:off x="519545" y="735742"/>
            <a:ext cx="11145983" cy="2604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AB8DD7-FDFA-4114-962D-CC337CCD2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3" t="91640" r="8778"/>
          <a:stretch/>
        </p:blipFill>
        <p:spPr>
          <a:xfrm>
            <a:off x="519550" y="3340392"/>
            <a:ext cx="11145983" cy="5151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EC89C44-FFE8-4089-9B4E-03A46A37C6DD}"/>
              </a:ext>
            </a:extLst>
          </p:cNvPr>
          <p:cNvSpPr txBox="1">
            <a:spLocks/>
          </p:cNvSpPr>
          <p:nvPr/>
        </p:nvSpPr>
        <p:spPr>
          <a:xfrm>
            <a:off x="464119" y="-234032"/>
            <a:ext cx="114507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4F5B"/>
                </a:solidFill>
                <a:latin typeface="FreightSansProBold-Regular"/>
              </a:rPr>
              <a:t>RUBBER AGROFORESTRY TYPOLOGY</a:t>
            </a:r>
            <a:endParaRPr lang="de-DE" sz="4000" dirty="0">
              <a:solidFill>
                <a:srgbClr val="004F5B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2D2676-CB20-4B70-B005-6D5C8835176A}"/>
              </a:ext>
            </a:extLst>
          </p:cNvPr>
          <p:cNvSpPr/>
          <p:nvPr/>
        </p:nvSpPr>
        <p:spPr>
          <a:xfrm>
            <a:off x="1897754" y="3284467"/>
            <a:ext cx="1154540" cy="301228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465D03-0A1A-451D-A643-860B5A7C1289}"/>
              </a:ext>
            </a:extLst>
          </p:cNvPr>
          <p:cNvSpPr/>
          <p:nvPr/>
        </p:nvSpPr>
        <p:spPr>
          <a:xfrm>
            <a:off x="7014039" y="3311329"/>
            <a:ext cx="853358" cy="281146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4E917A-3A43-4D4C-B719-B43001222F23}"/>
              </a:ext>
            </a:extLst>
          </p:cNvPr>
          <p:cNvSpPr/>
          <p:nvPr/>
        </p:nvSpPr>
        <p:spPr>
          <a:xfrm>
            <a:off x="10341122" y="3340392"/>
            <a:ext cx="1074363" cy="258862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ADE5A3-8421-46C3-8743-2507B2BCDD00}"/>
              </a:ext>
            </a:extLst>
          </p:cNvPr>
          <p:cNvSpPr/>
          <p:nvPr/>
        </p:nvSpPr>
        <p:spPr>
          <a:xfrm>
            <a:off x="623455" y="3554335"/>
            <a:ext cx="7395688" cy="301228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EF8B0A-F090-42E9-AF0D-B2F0D697D455}"/>
              </a:ext>
            </a:extLst>
          </p:cNvPr>
          <p:cNvSpPr/>
          <p:nvPr/>
        </p:nvSpPr>
        <p:spPr>
          <a:xfrm>
            <a:off x="9984515" y="3504565"/>
            <a:ext cx="1154540" cy="301228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6">
            <a:extLst>
              <a:ext uri="{FF2B5EF4-FFF2-40B4-BE49-F238E27FC236}">
                <a16:creationId xmlns:a16="http://schemas.microsoft.com/office/drawing/2014/main" id="{70B340E4-0B75-4058-97FC-A38C151DEDFA}"/>
              </a:ext>
            </a:extLst>
          </p:cNvPr>
          <p:cNvSpPr txBox="1"/>
          <p:nvPr/>
        </p:nvSpPr>
        <p:spPr>
          <a:xfrm>
            <a:off x="11690616" y="6253991"/>
            <a:ext cx="266420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66" dirty="0">
                <a:latin typeface="FreightSansProBook-Regular"/>
              </a:rPr>
              <a:t>4</a:t>
            </a:r>
            <a:endParaRPr lang="en-SG" sz="1266" dirty="0">
              <a:latin typeface="FreightSansProBook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89973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BB94-2D43-43C6-B501-E0CDF24A2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9F7D7-B292-4C14-A0D6-343FFF5D6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5" y="1825625"/>
            <a:ext cx="10515600" cy="4351338"/>
          </a:xfrm>
        </p:spPr>
        <p:txBody>
          <a:bodyPr/>
          <a:lstStyle/>
          <a:p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B61971-FC6E-47F3-A975-CEE6CA054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3" t="45464" r="8778" b="12270"/>
          <a:stretch/>
        </p:blipFill>
        <p:spPr>
          <a:xfrm>
            <a:off x="519545" y="735742"/>
            <a:ext cx="11145983" cy="2604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47D09D-FE85-469B-A4D0-D2AC92E16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3" r="6285" b="9058"/>
          <a:stretch/>
        </p:blipFill>
        <p:spPr>
          <a:xfrm>
            <a:off x="519545" y="3853822"/>
            <a:ext cx="11145984" cy="2865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AB8DD7-FDFA-4114-962D-CC337CCD2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3" t="91640" r="8778"/>
          <a:stretch/>
        </p:blipFill>
        <p:spPr>
          <a:xfrm>
            <a:off x="519550" y="3340392"/>
            <a:ext cx="11145983" cy="5151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D310A8-5D5A-47B8-9DE4-3AB249068AD0}"/>
              </a:ext>
            </a:extLst>
          </p:cNvPr>
          <p:cNvSpPr/>
          <p:nvPr/>
        </p:nvSpPr>
        <p:spPr>
          <a:xfrm>
            <a:off x="623455" y="3599254"/>
            <a:ext cx="7315986" cy="241009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B45376-73A7-4C13-8D3B-DDA165D25B5E}"/>
              </a:ext>
            </a:extLst>
          </p:cNvPr>
          <p:cNvSpPr/>
          <p:nvPr/>
        </p:nvSpPr>
        <p:spPr>
          <a:xfrm>
            <a:off x="616528" y="6251866"/>
            <a:ext cx="3546764" cy="467590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C89C44-FFE8-4089-9B4E-03A46A37C6DD}"/>
              </a:ext>
            </a:extLst>
          </p:cNvPr>
          <p:cNvSpPr txBox="1">
            <a:spLocks/>
          </p:cNvSpPr>
          <p:nvPr/>
        </p:nvSpPr>
        <p:spPr>
          <a:xfrm>
            <a:off x="464119" y="-234032"/>
            <a:ext cx="114507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4F5B"/>
                </a:solidFill>
                <a:latin typeface="FreightSansProBold-Regular"/>
              </a:rPr>
              <a:t>RUBBER AGROFORESTRY TYPOLOGY</a:t>
            </a:r>
            <a:endParaRPr lang="de-DE" sz="4000" dirty="0">
              <a:solidFill>
                <a:srgbClr val="004F5B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61425C-1F61-4303-B418-85EC2C48D3AA}"/>
              </a:ext>
            </a:extLst>
          </p:cNvPr>
          <p:cNvSpPr/>
          <p:nvPr/>
        </p:nvSpPr>
        <p:spPr>
          <a:xfrm>
            <a:off x="4405087" y="6478360"/>
            <a:ext cx="3462310" cy="240141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09E75-133F-4526-8697-62CEB744C31F}"/>
              </a:ext>
            </a:extLst>
          </p:cNvPr>
          <p:cNvSpPr/>
          <p:nvPr/>
        </p:nvSpPr>
        <p:spPr>
          <a:xfrm>
            <a:off x="6712858" y="6251866"/>
            <a:ext cx="1154540" cy="218114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809C9-1EED-4298-A69C-07123417BB6D}"/>
              </a:ext>
            </a:extLst>
          </p:cNvPr>
          <p:cNvSpPr/>
          <p:nvPr/>
        </p:nvSpPr>
        <p:spPr>
          <a:xfrm>
            <a:off x="3052294" y="6037340"/>
            <a:ext cx="1154540" cy="218114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2D2676-CB20-4B70-B005-6D5C8835176A}"/>
              </a:ext>
            </a:extLst>
          </p:cNvPr>
          <p:cNvSpPr/>
          <p:nvPr/>
        </p:nvSpPr>
        <p:spPr>
          <a:xfrm>
            <a:off x="1897754" y="3284467"/>
            <a:ext cx="1154540" cy="301228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465D03-0A1A-451D-A643-860B5A7C1289}"/>
              </a:ext>
            </a:extLst>
          </p:cNvPr>
          <p:cNvSpPr/>
          <p:nvPr/>
        </p:nvSpPr>
        <p:spPr>
          <a:xfrm>
            <a:off x="7014039" y="3311329"/>
            <a:ext cx="853358" cy="281146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4E917A-3A43-4D4C-B719-B43001222F23}"/>
              </a:ext>
            </a:extLst>
          </p:cNvPr>
          <p:cNvSpPr/>
          <p:nvPr/>
        </p:nvSpPr>
        <p:spPr>
          <a:xfrm>
            <a:off x="10341122" y="3340392"/>
            <a:ext cx="1074363" cy="258862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88CEFD-CA43-431F-9EE4-73C0DD7F345A}"/>
              </a:ext>
            </a:extLst>
          </p:cNvPr>
          <p:cNvSpPr/>
          <p:nvPr/>
        </p:nvSpPr>
        <p:spPr>
          <a:xfrm>
            <a:off x="9985522" y="3552425"/>
            <a:ext cx="1074363" cy="258862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CBF0D1-5E60-4359-872A-59A013536542}"/>
              </a:ext>
            </a:extLst>
          </p:cNvPr>
          <p:cNvSpPr/>
          <p:nvPr/>
        </p:nvSpPr>
        <p:spPr>
          <a:xfrm>
            <a:off x="9879782" y="6037339"/>
            <a:ext cx="1688763" cy="653054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037B3B-B9A3-40E3-ABA6-9D5523A579B1}"/>
              </a:ext>
            </a:extLst>
          </p:cNvPr>
          <p:cNvSpPr/>
          <p:nvPr/>
        </p:nvSpPr>
        <p:spPr>
          <a:xfrm>
            <a:off x="7985169" y="6245777"/>
            <a:ext cx="2000354" cy="444615"/>
          </a:xfrm>
          <a:prstGeom prst="rect">
            <a:avLst/>
          </a:prstGeom>
          <a:solidFill>
            <a:srgbClr val="00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6">
            <a:extLst>
              <a:ext uri="{FF2B5EF4-FFF2-40B4-BE49-F238E27FC236}">
                <a16:creationId xmlns:a16="http://schemas.microsoft.com/office/drawing/2014/main" id="{1FC4B102-26CA-452E-AF23-6666A105B299}"/>
              </a:ext>
            </a:extLst>
          </p:cNvPr>
          <p:cNvSpPr txBox="1"/>
          <p:nvPr/>
        </p:nvSpPr>
        <p:spPr>
          <a:xfrm>
            <a:off x="11690616" y="6253991"/>
            <a:ext cx="266420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>
                <a:latin typeface="FreightSansProBook-Regular"/>
              </a:rPr>
              <a:t>4</a:t>
            </a:r>
            <a:endParaRPr lang="en-SG" sz="1266" dirty="0">
              <a:latin typeface="FreightSansProBook-Regular"/>
            </a:endParaRPr>
          </a:p>
        </p:txBody>
      </p:sp>
    </p:spTree>
    <p:extLst>
      <p:ext uri="{BB962C8B-B14F-4D97-AF65-F5344CB8AC3E}">
        <p14:creationId xmlns:p14="http://schemas.microsoft.com/office/powerpoint/2010/main" val="951477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3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EC14D-6810-4B13-8BE7-55CA2C04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417" y="2046862"/>
            <a:ext cx="6438033" cy="3364723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5AA06E"/>
                </a:solidFill>
                <a:latin typeface="Abadi" panose="020B0604020104020204" pitchFamily="34" charset="0"/>
              </a:rPr>
              <a:t>Rubber Agroforestry Report</a:t>
            </a:r>
            <a:br>
              <a:rPr lang="en-US" sz="6700" dirty="0">
                <a:solidFill>
                  <a:srgbClr val="5AA06E"/>
                </a:solidFill>
                <a:latin typeface="Abadi" panose="020B0604020104020204" pitchFamily="34" charset="0"/>
              </a:rPr>
            </a:br>
            <a:br>
              <a:rPr lang="en-US" sz="2000" dirty="0">
                <a:solidFill>
                  <a:srgbClr val="5AA06E"/>
                </a:solidFill>
                <a:latin typeface="Abadi" panose="020B0604020104020204" pitchFamily="34" charset="0"/>
              </a:rPr>
            </a:br>
            <a:r>
              <a:rPr lang="en-US" sz="5400" dirty="0">
                <a:solidFill>
                  <a:srgbClr val="5AA06E"/>
                </a:solidFill>
                <a:latin typeface="Abadi" panose="020B0604020104020204" pitchFamily="34" charset="0"/>
              </a:rPr>
              <a:t>Key Findings</a:t>
            </a:r>
            <a:endParaRPr lang="de-DE" sz="5400" dirty="0">
              <a:solidFill>
                <a:srgbClr val="5AA06E"/>
              </a:solidFill>
              <a:latin typeface="Abadi" panose="020B06040201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B12ED0-2082-4B81-A476-D619E155AA88}"/>
              </a:ext>
            </a:extLst>
          </p:cNvPr>
          <p:cNvCxnSpPr/>
          <p:nvPr/>
        </p:nvCxnSpPr>
        <p:spPr>
          <a:xfrm>
            <a:off x="5627716" y="4596939"/>
            <a:ext cx="4921134" cy="0"/>
          </a:xfrm>
          <a:prstGeom prst="line">
            <a:avLst/>
          </a:prstGeom>
          <a:ln w="38100">
            <a:solidFill>
              <a:srgbClr val="5AA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B5052EB-6BF1-44FF-BE9A-D503FD2A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3140"/>
            <a:ext cx="5321064" cy="824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33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96F7D7-DD04-49AE-BC94-A8894C87C277}"/>
              </a:ext>
            </a:extLst>
          </p:cNvPr>
          <p:cNvSpPr txBox="1">
            <a:spLocks/>
          </p:cNvSpPr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004F5B"/>
                </a:solidFill>
                <a:latin typeface="FreightSansProBold-Regular"/>
              </a:rPr>
              <a:t>AGROFORESTRY CAN IMPROVE LIVELIHOODS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9C765-BAD5-442D-BDAD-B7D93BE53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2403676"/>
            <a:ext cx="6733083" cy="4216399"/>
          </a:xfrm>
        </p:spPr>
        <p:txBody>
          <a:bodyPr vert="horz" lIns="91440" tIns="45720" rIns="91440" bIns="45720" rtlCol="0">
            <a:noAutofit/>
          </a:bodyPr>
          <a:lstStyle/>
          <a:p>
            <a:pPr marL="0"/>
            <a:r>
              <a:rPr lang="en-US" sz="2000" b="0" i="0" dirty="0">
                <a:effectLst/>
                <a:latin typeface="FreightSansProBold-Regular"/>
              </a:rPr>
              <a:t>Smallholder income enhanced in rubber intercropping systems and with small-scale livestock farming</a:t>
            </a:r>
          </a:p>
          <a:p>
            <a:pPr marL="0"/>
            <a:endParaRPr lang="en-US" sz="2000" dirty="0">
              <a:latin typeface="FreightSansProBold-Regular"/>
            </a:endParaRPr>
          </a:p>
          <a:p>
            <a:pPr marL="0"/>
            <a:r>
              <a:rPr lang="en-US" sz="2000" b="0" i="0" dirty="0">
                <a:effectLst/>
                <a:latin typeface="FreightSansProBold-Regular"/>
              </a:rPr>
              <a:t>Latex yields generally unaffected by intercropping but tree growth depends on conditions </a:t>
            </a:r>
          </a:p>
          <a:p>
            <a:pPr marL="0"/>
            <a:endParaRPr lang="en-US" sz="2000" b="0" i="0" dirty="0">
              <a:effectLst/>
              <a:latin typeface="FreightSansProBold-Regular"/>
            </a:endParaRPr>
          </a:p>
          <a:p>
            <a:pPr marL="0"/>
            <a:r>
              <a:rPr lang="en-US" sz="2000" b="0" i="0" dirty="0">
                <a:effectLst/>
                <a:latin typeface="FreightSansProBold-Regular"/>
              </a:rPr>
              <a:t>Rubber </a:t>
            </a:r>
            <a:r>
              <a:rPr lang="en-US" sz="2000" dirty="0">
                <a:latin typeface="FreightSansProBold-Regular"/>
              </a:rPr>
              <a:t>shade </a:t>
            </a:r>
            <a:r>
              <a:rPr lang="en-US" sz="2000" b="0" i="0" dirty="0">
                <a:effectLst/>
                <a:latin typeface="FreightSansProBold-Regular"/>
              </a:rPr>
              <a:t>reduces intercrop yields but total plantation yields overall increased</a:t>
            </a:r>
          </a:p>
          <a:p>
            <a:pPr marL="0"/>
            <a:endParaRPr lang="en-US" sz="2000" b="0" i="0" dirty="0">
              <a:effectLst/>
              <a:latin typeface="FreightSansProBold-Regular"/>
            </a:endParaRPr>
          </a:p>
          <a:p>
            <a:pPr marL="0"/>
            <a:r>
              <a:rPr lang="en-US" sz="2000" b="0" i="0" dirty="0">
                <a:effectLst/>
                <a:latin typeface="FreightSansProBold-Regular"/>
              </a:rPr>
              <a:t>Price premiums provided by buyers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462043-892F-4D95-9017-E6CBDAA1B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83" b="16740"/>
          <a:stretch/>
        </p:blipFill>
        <p:spPr>
          <a:xfrm>
            <a:off x="1" y="1"/>
            <a:ext cx="4467488" cy="6857998"/>
          </a:xfrm>
          <a:prstGeom prst="rect">
            <a:avLst/>
          </a:prstGeom>
          <a:effectLst/>
        </p:spPr>
      </p:pic>
      <p:cxnSp>
        <p:nvCxnSpPr>
          <p:cNvPr id="15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9A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2FDF186C-FE57-4661-85CD-71042A028FF1}"/>
              </a:ext>
            </a:extLst>
          </p:cNvPr>
          <p:cNvSpPr txBox="1"/>
          <p:nvPr/>
        </p:nvSpPr>
        <p:spPr>
          <a:xfrm>
            <a:off x="11690616" y="6253991"/>
            <a:ext cx="266420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66" dirty="0">
                <a:latin typeface="FreightSansProBook-Regular"/>
              </a:rPr>
              <a:t>6</a:t>
            </a:r>
            <a:endParaRPr lang="en-SG" sz="1266" dirty="0">
              <a:latin typeface="FreightSansProBook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2395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D10DDD-9550-4391-95BE-3BE0FA1ABF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4F5B"/>
                </a:solidFill>
                <a:latin typeface="FreightSansProBold-Regular"/>
              </a:rPr>
              <a:t>AGROFORESTRY CAN IMPROVE SOCIAL OUTCOMES</a:t>
            </a:r>
            <a:endParaRPr lang="de-DE" sz="3600" dirty="0">
              <a:solidFill>
                <a:srgbClr val="004F5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9C765-BAD5-442D-BDAD-B7D93BE53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FreightSansProBold-Regular"/>
              </a:rPr>
              <a:t>Improved farmer knowledge sharing</a:t>
            </a:r>
          </a:p>
          <a:p>
            <a:endParaRPr lang="en-US" sz="2000" dirty="0">
              <a:latin typeface="FreightSansProBold-Regular"/>
            </a:endParaRPr>
          </a:p>
          <a:p>
            <a:r>
              <a:rPr lang="en-US" sz="2000" b="0" i="0" dirty="0">
                <a:effectLst/>
                <a:latin typeface="FreightSansProBook-Regular"/>
              </a:rPr>
              <a:t>Rubber agroforestry strategies can be tailored to local gender roles and cultural preferences</a:t>
            </a:r>
            <a:br>
              <a:rPr lang="en-US" sz="2000" b="0" i="0" dirty="0">
                <a:effectLst/>
                <a:latin typeface="FreightSansProBook-Regular"/>
              </a:rPr>
            </a:br>
            <a:r>
              <a:rPr lang="en-US" sz="2000" b="0" i="0" dirty="0">
                <a:effectLst/>
                <a:latin typeface="FreightSansProBook-Regular"/>
              </a:rPr>
              <a:t>     e.g. land-use decision making, tree planting activities</a:t>
            </a:r>
            <a:br>
              <a:rPr lang="en-US" sz="2000" b="0" i="0" dirty="0">
                <a:effectLst/>
                <a:latin typeface="FreightSansProBook-Regular"/>
              </a:rPr>
            </a:br>
            <a:endParaRPr lang="en-US" sz="2000" b="0" i="0" dirty="0">
              <a:effectLst/>
              <a:latin typeface="FreightSansProBook-Regular"/>
            </a:endParaRPr>
          </a:p>
          <a:p>
            <a:r>
              <a:rPr lang="en-US" sz="2000" b="0" i="0" dirty="0">
                <a:effectLst/>
                <a:latin typeface="FreightSansProBook-Regular"/>
              </a:rPr>
              <a:t>Agroforestry can also improve land tenure security for smallholder farmers compared to annual crops alone</a:t>
            </a:r>
            <a:endParaRPr lang="de-DE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04570E-85AA-496C-8C97-2D186168E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08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4B7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EDEE4311-A51C-4306-83E8-D7653B1D3EBD}"/>
              </a:ext>
            </a:extLst>
          </p:cNvPr>
          <p:cNvSpPr txBox="1"/>
          <p:nvPr/>
        </p:nvSpPr>
        <p:spPr>
          <a:xfrm>
            <a:off x="11690616" y="6253991"/>
            <a:ext cx="266420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66" dirty="0">
                <a:latin typeface="FreightSansProBook-Regular"/>
              </a:rPr>
              <a:t>7</a:t>
            </a:r>
            <a:endParaRPr lang="en-SG" sz="1266" dirty="0">
              <a:latin typeface="FreightSansProBook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81184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720</Words>
  <Application>Microsoft Office PowerPoint</Application>
  <PresentationFormat>Widescreen</PresentationFormat>
  <Paragraphs>105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FreightSansProBold-Regular</vt:lpstr>
      <vt:lpstr>FreightSansProBook-Regular</vt:lpstr>
      <vt:lpstr>Futura Bk BT</vt:lpstr>
      <vt:lpstr>Abadi</vt:lpstr>
      <vt:lpstr>Arial</vt:lpstr>
      <vt:lpstr>Calibri</vt:lpstr>
      <vt:lpstr>Calibri Light</vt:lpstr>
      <vt:lpstr>Office Theme</vt:lpstr>
      <vt:lpstr>Assoc. Professor  Thomas Cherico Wanger</vt:lpstr>
      <vt:lpstr>PowerPoint Presentation</vt:lpstr>
      <vt:lpstr>PowerPoint Presentation</vt:lpstr>
      <vt:lpstr>Rubber Agroforestry Report  Typology</vt:lpstr>
      <vt:lpstr>6</vt:lpstr>
      <vt:lpstr>6</vt:lpstr>
      <vt:lpstr>Rubber Agroforestry Report  Key Findings</vt:lpstr>
      <vt:lpstr>PowerPoint Presentation</vt:lpstr>
      <vt:lpstr>AGROFORESTRY CAN IMPROVE SOCIAL OUTCOMES</vt:lpstr>
      <vt:lpstr>AGROFORESTRY CAN IMPROVE ENVIRONMENTAL OUTCOMES</vt:lpstr>
      <vt:lpstr>Rubber Agroforestry Report  Recommendations</vt:lpstr>
      <vt:lpstr>RECOMMENDATIONS FOR GOVERNMENT POLICIES</vt:lpstr>
      <vt:lpstr>RECOMMENDATIONS FOR INDUSTRIAL AND LARGE PLANTATION OWNERS</vt:lpstr>
      <vt:lpstr>RECOMMENDATIONS FOR RUBBER BUYERS</vt:lpstr>
      <vt:lpstr>RECOMMENDATIONS FOR RESEARCHERS AND CIVIL SOCIETY</vt:lpstr>
      <vt:lpstr>Conclusions</vt:lpstr>
      <vt:lpstr>Acknowledgements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Assoc. Prof. Thomas C. Wanger</dc:title>
  <dc:creator>Thomas Cherico Wanger</dc:creator>
  <cp:lastModifiedBy>Thomas Cherico Wanger</cp:lastModifiedBy>
  <cp:revision>63</cp:revision>
  <dcterms:created xsi:type="dcterms:W3CDTF">2021-05-05T23:05:46Z</dcterms:created>
  <dcterms:modified xsi:type="dcterms:W3CDTF">2021-05-16T10:32:08Z</dcterms:modified>
</cp:coreProperties>
</file>